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257" r:id="rId3"/>
    <p:sldId id="291" r:id="rId4"/>
    <p:sldId id="294" r:id="rId5"/>
    <p:sldId id="295" r:id="rId6"/>
    <p:sldId id="296" r:id="rId7"/>
    <p:sldId id="298" r:id="rId8"/>
    <p:sldId id="297" r:id="rId9"/>
    <p:sldId id="299" r:id="rId10"/>
    <p:sldId id="300" r:id="rId11"/>
    <p:sldId id="264" r:id="rId12"/>
    <p:sldId id="306" r:id="rId13"/>
    <p:sldId id="302" r:id="rId14"/>
    <p:sldId id="303" r:id="rId15"/>
    <p:sldId id="304" r:id="rId16"/>
    <p:sldId id="308" r:id="rId17"/>
    <p:sldId id="309" r:id="rId18"/>
    <p:sldId id="310" r:id="rId19"/>
    <p:sldId id="311" r:id="rId20"/>
    <p:sldId id="305" r:id="rId21"/>
    <p:sldId id="312" r:id="rId22"/>
    <p:sldId id="313" r:id="rId23"/>
    <p:sldId id="314" r:id="rId24"/>
    <p:sldId id="315" r:id="rId25"/>
    <p:sldId id="316" r:id="rId26"/>
    <p:sldId id="317" r:id="rId27"/>
    <p:sldId id="318" r:id="rId28"/>
    <p:sldId id="319" r:id="rId29"/>
    <p:sldId id="320" r:id="rId30"/>
    <p:sldId id="321" r:id="rId31"/>
    <p:sldId id="322"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Fira Sans Extra Condensed" panose="020B0503050000020004" pitchFamily="34" charset="0"/>
      <p:regular r:id="rId38"/>
      <p:bold r:id="rId39"/>
      <p:italic r:id="rId40"/>
      <p:boldItalic r:id="rId41"/>
    </p:embeddedFont>
    <p:embeddedFont>
      <p:font typeface="Fira Sans Extra Condensed SemiBold" panose="020B0604020202020204"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BD07BD-8BA2-4132-B083-7C67E5F3008F}" v="40" dt="2022-06-10T02:10:24.987"/>
  </p1510:revLst>
</p1510:revInfo>
</file>

<file path=ppt/tableStyles.xml><?xml version="1.0" encoding="utf-8"?>
<a:tblStyleLst xmlns:a="http://schemas.openxmlformats.org/drawingml/2006/main" def="{0BA7EE77-91DD-498A-AD42-22247876D4D4}">
  <a:tblStyle styleId="{0BA7EE77-91DD-498A-AD42-22247876D4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2" autoAdjust="0"/>
    <p:restoredTop sz="80546" autoAdjust="0"/>
  </p:normalViewPr>
  <p:slideViewPr>
    <p:cSldViewPr snapToGrid="0">
      <p:cViewPr varScale="1">
        <p:scale>
          <a:sx n="115" d="100"/>
          <a:sy n="115" d="100"/>
        </p:scale>
        <p:origin x="7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k Douglas de Lima" userId="73dd8d1c6ce9cd2d" providerId="LiveId" clId="{E2BD07BD-8BA2-4132-B083-7C67E5F3008F}"/>
    <pc:docChg chg="undo custSel addSld delSld modSld delMainMaster">
      <pc:chgData name="Erick Douglas de Lima" userId="73dd8d1c6ce9cd2d" providerId="LiveId" clId="{E2BD07BD-8BA2-4132-B083-7C67E5F3008F}" dt="2022-06-11T04:08:47.547" v="753" actId="1076"/>
      <pc:docMkLst>
        <pc:docMk/>
      </pc:docMkLst>
      <pc:sldChg chg="del">
        <pc:chgData name="Erick Douglas de Lima" userId="73dd8d1c6ce9cd2d" providerId="LiveId" clId="{E2BD07BD-8BA2-4132-B083-7C67E5F3008F}" dt="2022-06-06T21:12:51.023" v="32" actId="47"/>
        <pc:sldMkLst>
          <pc:docMk/>
          <pc:sldMk cId="0" sldId="259"/>
        </pc:sldMkLst>
      </pc:sldChg>
      <pc:sldChg chg="del">
        <pc:chgData name="Erick Douglas de Lima" userId="73dd8d1c6ce9cd2d" providerId="LiveId" clId="{E2BD07BD-8BA2-4132-B083-7C67E5F3008F}" dt="2022-06-06T21:12:50.405" v="31" actId="47"/>
        <pc:sldMkLst>
          <pc:docMk/>
          <pc:sldMk cId="0" sldId="260"/>
        </pc:sldMkLst>
      </pc:sldChg>
      <pc:sldChg chg="del">
        <pc:chgData name="Erick Douglas de Lima" userId="73dd8d1c6ce9cd2d" providerId="LiveId" clId="{E2BD07BD-8BA2-4132-B083-7C67E5F3008F}" dt="2022-06-06T21:12:49.710" v="30" actId="47"/>
        <pc:sldMkLst>
          <pc:docMk/>
          <pc:sldMk cId="0" sldId="261"/>
        </pc:sldMkLst>
      </pc:sldChg>
      <pc:sldChg chg="del">
        <pc:chgData name="Erick Douglas de Lima" userId="73dd8d1c6ce9cd2d" providerId="LiveId" clId="{E2BD07BD-8BA2-4132-B083-7C67E5F3008F}" dt="2022-06-06T21:12:49.072" v="29" actId="47"/>
        <pc:sldMkLst>
          <pc:docMk/>
          <pc:sldMk cId="0" sldId="262"/>
        </pc:sldMkLst>
      </pc:sldChg>
      <pc:sldChg chg="del">
        <pc:chgData name="Erick Douglas de Lima" userId="73dd8d1c6ce9cd2d" providerId="LiveId" clId="{E2BD07BD-8BA2-4132-B083-7C67E5F3008F}" dt="2022-06-06T21:12:47.162" v="28" actId="47"/>
        <pc:sldMkLst>
          <pc:docMk/>
          <pc:sldMk cId="0" sldId="263"/>
        </pc:sldMkLst>
      </pc:sldChg>
      <pc:sldChg chg="del">
        <pc:chgData name="Erick Douglas de Lima" userId="73dd8d1c6ce9cd2d" providerId="LiveId" clId="{E2BD07BD-8BA2-4132-B083-7C67E5F3008F}" dt="2022-06-06T21:12:46.384" v="27" actId="47"/>
        <pc:sldMkLst>
          <pc:docMk/>
          <pc:sldMk cId="0" sldId="265"/>
        </pc:sldMkLst>
      </pc:sldChg>
      <pc:sldChg chg="del">
        <pc:chgData name="Erick Douglas de Lima" userId="73dd8d1c6ce9cd2d" providerId="LiveId" clId="{E2BD07BD-8BA2-4132-B083-7C67E5F3008F}" dt="2022-06-06T21:12:45.655" v="26" actId="47"/>
        <pc:sldMkLst>
          <pc:docMk/>
          <pc:sldMk cId="0" sldId="266"/>
        </pc:sldMkLst>
      </pc:sldChg>
      <pc:sldChg chg="del">
        <pc:chgData name="Erick Douglas de Lima" userId="73dd8d1c6ce9cd2d" providerId="LiveId" clId="{E2BD07BD-8BA2-4132-B083-7C67E5F3008F}" dt="2022-06-06T21:12:44.900" v="25" actId="47"/>
        <pc:sldMkLst>
          <pc:docMk/>
          <pc:sldMk cId="0" sldId="267"/>
        </pc:sldMkLst>
      </pc:sldChg>
      <pc:sldChg chg="del">
        <pc:chgData name="Erick Douglas de Lima" userId="73dd8d1c6ce9cd2d" providerId="LiveId" clId="{E2BD07BD-8BA2-4132-B083-7C67E5F3008F}" dt="2022-06-06T21:12:44.191" v="24" actId="47"/>
        <pc:sldMkLst>
          <pc:docMk/>
          <pc:sldMk cId="0" sldId="268"/>
        </pc:sldMkLst>
      </pc:sldChg>
      <pc:sldChg chg="del">
        <pc:chgData name="Erick Douglas de Lima" userId="73dd8d1c6ce9cd2d" providerId="LiveId" clId="{E2BD07BD-8BA2-4132-B083-7C67E5F3008F}" dt="2022-06-06T21:12:43.566" v="23" actId="47"/>
        <pc:sldMkLst>
          <pc:docMk/>
          <pc:sldMk cId="0" sldId="269"/>
        </pc:sldMkLst>
      </pc:sldChg>
      <pc:sldChg chg="del">
        <pc:chgData name="Erick Douglas de Lima" userId="73dd8d1c6ce9cd2d" providerId="LiveId" clId="{E2BD07BD-8BA2-4132-B083-7C67E5F3008F}" dt="2022-06-06T21:12:42.886" v="22" actId="47"/>
        <pc:sldMkLst>
          <pc:docMk/>
          <pc:sldMk cId="0" sldId="270"/>
        </pc:sldMkLst>
      </pc:sldChg>
      <pc:sldChg chg="del">
        <pc:chgData name="Erick Douglas de Lima" userId="73dd8d1c6ce9cd2d" providerId="LiveId" clId="{E2BD07BD-8BA2-4132-B083-7C67E5F3008F}" dt="2022-06-06T21:12:42.085" v="21" actId="47"/>
        <pc:sldMkLst>
          <pc:docMk/>
          <pc:sldMk cId="0" sldId="271"/>
        </pc:sldMkLst>
      </pc:sldChg>
      <pc:sldChg chg="del">
        <pc:chgData name="Erick Douglas de Lima" userId="73dd8d1c6ce9cd2d" providerId="LiveId" clId="{E2BD07BD-8BA2-4132-B083-7C67E5F3008F}" dt="2022-06-06T21:12:41.408" v="20" actId="47"/>
        <pc:sldMkLst>
          <pc:docMk/>
          <pc:sldMk cId="0" sldId="272"/>
        </pc:sldMkLst>
      </pc:sldChg>
      <pc:sldChg chg="del">
        <pc:chgData name="Erick Douglas de Lima" userId="73dd8d1c6ce9cd2d" providerId="LiveId" clId="{E2BD07BD-8BA2-4132-B083-7C67E5F3008F}" dt="2022-06-06T21:12:40.588" v="19" actId="47"/>
        <pc:sldMkLst>
          <pc:docMk/>
          <pc:sldMk cId="0" sldId="273"/>
        </pc:sldMkLst>
      </pc:sldChg>
      <pc:sldChg chg="del">
        <pc:chgData name="Erick Douglas de Lima" userId="73dd8d1c6ce9cd2d" providerId="LiveId" clId="{E2BD07BD-8BA2-4132-B083-7C67E5F3008F}" dt="2022-06-06T21:12:39.859" v="18" actId="47"/>
        <pc:sldMkLst>
          <pc:docMk/>
          <pc:sldMk cId="0" sldId="274"/>
        </pc:sldMkLst>
      </pc:sldChg>
      <pc:sldChg chg="del">
        <pc:chgData name="Erick Douglas de Lima" userId="73dd8d1c6ce9cd2d" providerId="LiveId" clId="{E2BD07BD-8BA2-4132-B083-7C67E5F3008F}" dt="2022-06-06T21:12:39.169" v="17" actId="47"/>
        <pc:sldMkLst>
          <pc:docMk/>
          <pc:sldMk cId="0" sldId="275"/>
        </pc:sldMkLst>
      </pc:sldChg>
      <pc:sldChg chg="del">
        <pc:chgData name="Erick Douglas de Lima" userId="73dd8d1c6ce9cd2d" providerId="LiveId" clId="{E2BD07BD-8BA2-4132-B083-7C67E5F3008F}" dt="2022-06-06T21:12:38.466" v="16" actId="47"/>
        <pc:sldMkLst>
          <pc:docMk/>
          <pc:sldMk cId="0" sldId="276"/>
        </pc:sldMkLst>
      </pc:sldChg>
      <pc:sldChg chg="del">
        <pc:chgData name="Erick Douglas de Lima" userId="73dd8d1c6ce9cd2d" providerId="LiveId" clId="{E2BD07BD-8BA2-4132-B083-7C67E5F3008F}" dt="2022-06-06T21:12:36.751" v="15" actId="47"/>
        <pc:sldMkLst>
          <pc:docMk/>
          <pc:sldMk cId="0" sldId="277"/>
        </pc:sldMkLst>
      </pc:sldChg>
      <pc:sldChg chg="del">
        <pc:chgData name="Erick Douglas de Lima" userId="73dd8d1c6ce9cd2d" providerId="LiveId" clId="{E2BD07BD-8BA2-4132-B083-7C67E5F3008F}" dt="2022-06-06T21:12:36.171" v="14" actId="47"/>
        <pc:sldMkLst>
          <pc:docMk/>
          <pc:sldMk cId="0" sldId="278"/>
        </pc:sldMkLst>
      </pc:sldChg>
      <pc:sldChg chg="del">
        <pc:chgData name="Erick Douglas de Lima" userId="73dd8d1c6ce9cd2d" providerId="LiveId" clId="{E2BD07BD-8BA2-4132-B083-7C67E5F3008F}" dt="2022-06-06T21:12:35.575" v="13" actId="47"/>
        <pc:sldMkLst>
          <pc:docMk/>
          <pc:sldMk cId="0" sldId="279"/>
        </pc:sldMkLst>
      </pc:sldChg>
      <pc:sldChg chg="del">
        <pc:chgData name="Erick Douglas de Lima" userId="73dd8d1c6ce9cd2d" providerId="LiveId" clId="{E2BD07BD-8BA2-4132-B083-7C67E5F3008F}" dt="2022-06-06T21:12:34.070" v="12" actId="47"/>
        <pc:sldMkLst>
          <pc:docMk/>
          <pc:sldMk cId="0" sldId="280"/>
        </pc:sldMkLst>
      </pc:sldChg>
      <pc:sldChg chg="del">
        <pc:chgData name="Erick Douglas de Lima" userId="73dd8d1c6ce9cd2d" providerId="LiveId" clId="{E2BD07BD-8BA2-4132-B083-7C67E5F3008F}" dt="2022-06-06T21:11:23.903" v="11" actId="47"/>
        <pc:sldMkLst>
          <pc:docMk/>
          <pc:sldMk cId="0" sldId="281"/>
        </pc:sldMkLst>
      </pc:sldChg>
      <pc:sldChg chg="del">
        <pc:chgData name="Erick Douglas de Lima" userId="73dd8d1c6ce9cd2d" providerId="LiveId" clId="{E2BD07BD-8BA2-4132-B083-7C67E5F3008F}" dt="2022-06-06T21:11:20.169" v="10" actId="47"/>
        <pc:sldMkLst>
          <pc:docMk/>
          <pc:sldMk cId="0" sldId="282"/>
        </pc:sldMkLst>
      </pc:sldChg>
      <pc:sldChg chg="del">
        <pc:chgData name="Erick Douglas de Lima" userId="73dd8d1c6ce9cd2d" providerId="LiveId" clId="{E2BD07BD-8BA2-4132-B083-7C67E5F3008F}" dt="2022-06-06T21:11:02.884" v="9" actId="47"/>
        <pc:sldMkLst>
          <pc:docMk/>
          <pc:sldMk cId="0" sldId="283"/>
        </pc:sldMkLst>
      </pc:sldChg>
      <pc:sldChg chg="del">
        <pc:chgData name="Erick Douglas de Lima" userId="73dd8d1c6ce9cd2d" providerId="LiveId" clId="{E2BD07BD-8BA2-4132-B083-7C67E5F3008F}" dt="2022-06-06T21:11:02.001" v="8" actId="47"/>
        <pc:sldMkLst>
          <pc:docMk/>
          <pc:sldMk cId="0" sldId="284"/>
        </pc:sldMkLst>
      </pc:sldChg>
      <pc:sldChg chg="del">
        <pc:chgData name="Erick Douglas de Lima" userId="73dd8d1c6ce9cd2d" providerId="LiveId" clId="{E2BD07BD-8BA2-4132-B083-7C67E5F3008F}" dt="2022-06-06T21:11:01.120" v="7" actId="47"/>
        <pc:sldMkLst>
          <pc:docMk/>
          <pc:sldMk cId="0" sldId="285"/>
        </pc:sldMkLst>
      </pc:sldChg>
      <pc:sldChg chg="del">
        <pc:chgData name="Erick Douglas de Lima" userId="73dd8d1c6ce9cd2d" providerId="LiveId" clId="{E2BD07BD-8BA2-4132-B083-7C67E5F3008F}" dt="2022-06-06T21:10:55.200" v="6" actId="47"/>
        <pc:sldMkLst>
          <pc:docMk/>
          <pc:sldMk cId="0" sldId="286"/>
        </pc:sldMkLst>
      </pc:sldChg>
      <pc:sldChg chg="del">
        <pc:chgData name="Erick Douglas de Lima" userId="73dd8d1c6ce9cd2d" providerId="LiveId" clId="{E2BD07BD-8BA2-4132-B083-7C67E5F3008F}" dt="2022-06-06T21:10:54.533" v="5" actId="47"/>
        <pc:sldMkLst>
          <pc:docMk/>
          <pc:sldMk cId="0" sldId="287"/>
        </pc:sldMkLst>
      </pc:sldChg>
      <pc:sldChg chg="del">
        <pc:chgData name="Erick Douglas de Lima" userId="73dd8d1c6ce9cd2d" providerId="LiveId" clId="{E2BD07BD-8BA2-4132-B083-7C67E5F3008F}" dt="2022-06-06T21:10:50.624" v="3" actId="47"/>
        <pc:sldMkLst>
          <pc:docMk/>
          <pc:sldMk cId="0" sldId="288"/>
        </pc:sldMkLst>
      </pc:sldChg>
      <pc:sldChg chg="del">
        <pc:chgData name="Erick Douglas de Lima" userId="73dd8d1c6ce9cd2d" providerId="LiveId" clId="{E2BD07BD-8BA2-4132-B083-7C67E5F3008F}" dt="2022-06-06T21:10:49.723" v="2" actId="47"/>
        <pc:sldMkLst>
          <pc:docMk/>
          <pc:sldMk cId="0" sldId="289"/>
        </pc:sldMkLst>
      </pc:sldChg>
      <pc:sldChg chg="del">
        <pc:chgData name="Erick Douglas de Lima" userId="73dd8d1c6ce9cd2d" providerId="LiveId" clId="{E2BD07BD-8BA2-4132-B083-7C67E5F3008F}" dt="2022-06-06T21:10:51.761" v="4" actId="47"/>
        <pc:sldMkLst>
          <pc:docMk/>
          <pc:sldMk cId="0" sldId="290"/>
        </pc:sldMkLst>
      </pc:sldChg>
      <pc:sldChg chg="modSp mod">
        <pc:chgData name="Erick Douglas de Lima" userId="73dd8d1c6ce9cd2d" providerId="LiveId" clId="{E2BD07BD-8BA2-4132-B083-7C67E5F3008F}" dt="2022-06-06T21:13:51.552" v="53" actId="20577"/>
        <pc:sldMkLst>
          <pc:docMk/>
          <pc:sldMk cId="19227781" sldId="291"/>
        </pc:sldMkLst>
        <pc:spChg chg="mod">
          <ac:chgData name="Erick Douglas de Lima" userId="73dd8d1c6ce9cd2d" providerId="LiveId" clId="{E2BD07BD-8BA2-4132-B083-7C67E5F3008F}" dt="2022-06-06T21:13:51.552" v="53" actId="20577"/>
          <ac:spMkLst>
            <pc:docMk/>
            <pc:sldMk cId="19227781" sldId="291"/>
            <ac:spMk id="19" creationId="{6F1F1BDE-7FBE-46E0-BA71-166E0AEF7837}"/>
          </ac:spMkLst>
        </pc:spChg>
      </pc:sldChg>
      <pc:sldChg chg="del">
        <pc:chgData name="Erick Douglas de Lima" userId="73dd8d1c6ce9cd2d" providerId="LiveId" clId="{E2BD07BD-8BA2-4132-B083-7C67E5F3008F}" dt="2022-06-06T21:12:52.154" v="33" actId="47"/>
        <pc:sldMkLst>
          <pc:docMk/>
          <pc:sldMk cId="3973163011" sldId="293"/>
        </pc:sldMkLst>
      </pc:sldChg>
      <pc:sldChg chg="modSp mod">
        <pc:chgData name="Erick Douglas de Lima" userId="73dd8d1c6ce9cd2d" providerId="LiveId" clId="{E2BD07BD-8BA2-4132-B083-7C67E5F3008F}" dt="2022-06-06T21:14:15.270" v="55" actId="20577"/>
        <pc:sldMkLst>
          <pc:docMk/>
          <pc:sldMk cId="281221921" sldId="294"/>
        </pc:sldMkLst>
        <pc:spChg chg="mod">
          <ac:chgData name="Erick Douglas de Lima" userId="73dd8d1c6ce9cd2d" providerId="LiveId" clId="{E2BD07BD-8BA2-4132-B083-7C67E5F3008F}" dt="2022-06-06T21:14:15.270" v="55" actId="20577"/>
          <ac:spMkLst>
            <pc:docMk/>
            <pc:sldMk cId="281221921" sldId="294"/>
            <ac:spMk id="4" creationId="{AD42EB6A-1C06-45F2-800B-5F145FB19267}"/>
          </ac:spMkLst>
        </pc:spChg>
      </pc:sldChg>
      <pc:sldChg chg="modSp mod">
        <pc:chgData name="Erick Douglas de Lima" userId="73dd8d1c6ce9cd2d" providerId="LiveId" clId="{E2BD07BD-8BA2-4132-B083-7C67E5F3008F}" dt="2022-06-11T04:08:47.547" v="753" actId="1076"/>
        <pc:sldMkLst>
          <pc:docMk/>
          <pc:sldMk cId="694273839" sldId="300"/>
        </pc:sldMkLst>
        <pc:spChg chg="mod">
          <ac:chgData name="Erick Douglas de Lima" userId="73dd8d1c6ce9cd2d" providerId="LiveId" clId="{E2BD07BD-8BA2-4132-B083-7C67E5F3008F}" dt="2022-06-06T22:07:32.015" v="608" actId="20577"/>
          <ac:spMkLst>
            <pc:docMk/>
            <pc:sldMk cId="694273839" sldId="300"/>
            <ac:spMk id="2" creationId="{B7D02D11-C020-4E86-9867-6B8EFAABEE5B}"/>
          </ac:spMkLst>
        </pc:spChg>
        <pc:spChg chg="mod">
          <ac:chgData name="Erick Douglas de Lima" userId="73dd8d1c6ce9cd2d" providerId="LiveId" clId="{E2BD07BD-8BA2-4132-B083-7C67E5F3008F}" dt="2022-06-11T04:08:47.547" v="753" actId="1076"/>
          <ac:spMkLst>
            <pc:docMk/>
            <pc:sldMk cId="694273839" sldId="300"/>
            <ac:spMk id="7" creationId="{E21DEA3C-4CBF-4679-A263-476B750E9C3A}"/>
          </ac:spMkLst>
        </pc:spChg>
      </pc:sldChg>
      <pc:sldChg chg="addSp modSp mod">
        <pc:chgData name="Erick Douglas de Lima" userId="73dd8d1c6ce9cd2d" providerId="LiveId" clId="{E2BD07BD-8BA2-4132-B083-7C67E5F3008F}" dt="2022-06-06T22:10:32.018" v="653" actId="20577"/>
        <pc:sldMkLst>
          <pc:docMk/>
          <pc:sldMk cId="148533370" sldId="310"/>
        </pc:sldMkLst>
        <pc:spChg chg="add mod">
          <ac:chgData name="Erick Douglas de Lima" userId="73dd8d1c6ce9cd2d" providerId="LiveId" clId="{E2BD07BD-8BA2-4132-B083-7C67E5F3008F}" dt="2022-06-06T22:10:32.018" v="653" actId="20577"/>
          <ac:spMkLst>
            <pc:docMk/>
            <pc:sldMk cId="148533370" sldId="310"/>
            <ac:spMk id="3" creationId="{EA490321-C14F-4F8C-ABCC-AE7808EB6003}"/>
          </ac:spMkLst>
        </pc:spChg>
        <pc:picChg chg="mod">
          <ac:chgData name="Erick Douglas de Lima" userId="73dd8d1c6ce9cd2d" providerId="LiveId" clId="{E2BD07BD-8BA2-4132-B083-7C67E5F3008F}" dt="2022-06-06T22:09:51.285" v="612" actId="1076"/>
          <ac:picMkLst>
            <pc:docMk/>
            <pc:sldMk cId="148533370" sldId="310"/>
            <ac:picMk id="7178" creationId="{76FEE870-0950-4BB5-9A27-E8D4DE261A1E}"/>
          </ac:picMkLst>
        </pc:picChg>
      </pc:sldChg>
      <pc:sldChg chg="modSp">
        <pc:chgData name="Erick Douglas de Lima" userId="73dd8d1c6ce9cd2d" providerId="LiveId" clId="{E2BD07BD-8BA2-4132-B083-7C67E5F3008F}" dt="2022-06-06T21:20:21.833" v="98" actId="1076"/>
        <pc:sldMkLst>
          <pc:docMk/>
          <pc:sldMk cId="3401777302" sldId="311"/>
        </pc:sldMkLst>
        <pc:picChg chg="mod">
          <ac:chgData name="Erick Douglas de Lima" userId="73dd8d1c6ce9cd2d" providerId="LiveId" clId="{E2BD07BD-8BA2-4132-B083-7C67E5F3008F}" dt="2022-06-06T21:20:21.833" v="98" actId="1076"/>
          <ac:picMkLst>
            <pc:docMk/>
            <pc:sldMk cId="3401777302" sldId="311"/>
            <ac:picMk id="8194" creationId="{42889062-B89D-41C4-BD09-82BD81CF06C1}"/>
          </ac:picMkLst>
        </pc:picChg>
      </pc:sldChg>
      <pc:sldChg chg="addSp delSp modSp mod">
        <pc:chgData name="Erick Douglas de Lima" userId="73dd8d1c6ce9cd2d" providerId="LiveId" clId="{E2BD07BD-8BA2-4132-B083-7C67E5F3008F}" dt="2022-06-06T21:18:18.717" v="57" actId="22"/>
        <pc:sldMkLst>
          <pc:docMk/>
          <pc:sldMk cId="4040339150" sldId="313"/>
        </pc:sldMkLst>
        <pc:picChg chg="add">
          <ac:chgData name="Erick Douglas de Lima" userId="73dd8d1c6ce9cd2d" providerId="LiveId" clId="{E2BD07BD-8BA2-4132-B083-7C67E5F3008F}" dt="2022-06-06T21:18:18.717" v="57" actId="22"/>
          <ac:picMkLst>
            <pc:docMk/>
            <pc:sldMk cId="4040339150" sldId="313"/>
            <ac:picMk id="4" creationId="{8BAF963A-A779-4A5B-A622-5DF814165D34}"/>
          </ac:picMkLst>
        </pc:picChg>
        <pc:picChg chg="del mod">
          <ac:chgData name="Erick Douglas de Lima" userId="73dd8d1c6ce9cd2d" providerId="LiveId" clId="{E2BD07BD-8BA2-4132-B083-7C67E5F3008F}" dt="2022-06-06T21:18:18.502" v="56" actId="478"/>
          <ac:picMkLst>
            <pc:docMk/>
            <pc:sldMk cId="4040339150" sldId="313"/>
            <ac:picMk id="8" creationId="{367AAB75-9723-49CA-A64A-EAD13C5E1815}"/>
          </ac:picMkLst>
        </pc:picChg>
      </pc:sldChg>
      <pc:sldChg chg="addSp delSp modSp add mod">
        <pc:chgData name="Erick Douglas de Lima" userId="73dd8d1c6ce9cd2d" providerId="LiveId" clId="{E2BD07BD-8BA2-4132-B083-7C67E5F3008F}" dt="2022-06-06T21:24:52.549" v="106" actId="1076"/>
        <pc:sldMkLst>
          <pc:docMk/>
          <pc:sldMk cId="4270366859" sldId="314"/>
        </pc:sldMkLst>
        <pc:spChg chg="mod">
          <ac:chgData name="Erick Douglas de Lima" userId="73dd8d1c6ce9cd2d" providerId="LiveId" clId="{E2BD07BD-8BA2-4132-B083-7C67E5F3008F}" dt="2022-06-06T21:19:49.944" v="96" actId="20577"/>
          <ac:spMkLst>
            <pc:docMk/>
            <pc:sldMk cId="4270366859" sldId="314"/>
            <ac:spMk id="2" creationId="{69FB6F11-A2BE-4E4B-83C8-8D6C7826232A}"/>
          </ac:spMkLst>
        </pc:spChg>
        <pc:picChg chg="del">
          <ac:chgData name="Erick Douglas de Lima" userId="73dd8d1c6ce9cd2d" providerId="LiveId" clId="{E2BD07BD-8BA2-4132-B083-7C67E5F3008F}" dt="2022-06-06T21:20:10.362" v="97" actId="478"/>
          <ac:picMkLst>
            <pc:docMk/>
            <pc:sldMk cId="4270366859" sldId="314"/>
            <ac:picMk id="4" creationId="{8BAF963A-A779-4A5B-A622-5DF814165D34}"/>
          </ac:picMkLst>
        </pc:picChg>
        <pc:picChg chg="add del mod">
          <ac:chgData name="Erick Douglas de Lima" userId="73dd8d1c6ce9cd2d" providerId="LiveId" clId="{E2BD07BD-8BA2-4132-B083-7C67E5F3008F}" dt="2022-06-06T21:24:41.247" v="102" actId="478"/>
          <ac:picMkLst>
            <pc:docMk/>
            <pc:sldMk cId="4270366859" sldId="314"/>
            <ac:picMk id="5" creationId="{0B277E28-4B97-496A-AAD4-B66DD82BF821}"/>
          </ac:picMkLst>
        </pc:picChg>
        <pc:picChg chg="add mod">
          <ac:chgData name="Erick Douglas de Lima" userId="73dd8d1c6ce9cd2d" providerId="LiveId" clId="{E2BD07BD-8BA2-4132-B083-7C67E5F3008F}" dt="2022-06-06T21:24:52.549" v="106" actId="1076"/>
          <ac:picMkLst>
            <pc:docMk/>
            <pc:sldMk cId="4270366859" sldId="314"/>
            <ac:picMk id="1026" creationId="{04B8CA49-FCB2-40AA-816D-593CD30051F6}"/>
          </ac:picMkLst>
        </pc:picChg>
      </pc:sldChg>
      <pc:sldChg chg="addSp delSp modSp new mod">
        <pc:chgData name="Erick Douglas de Lima" userId="73dd8d1c6ce9cd2d" providerId="LiveId" clId="{E2BD07BD-8BA2-4132-B083-7C67E5F3008F}" dt="2022-06-06T21:35:55.918" v="211" actId="1076"/>
        <pc:sldMkLst>
          <pc:docMk/>
          <pc:sldMk cId="2630153795" sldId="315"/>
        </pc:sldMkLst>
        <pc:spChg chg="mod">
          <ac:chgData name="Erick Douglas de Lima" userId="73dd8d1c6ce9cd2d" providerId="LiveId" clId="{E2BD07BD-8BA2-4132-B083-7C67E5F3008F}" dt="2022-06-06T21:25:32.935" v="122" actId="20577"/>
          <ac:spMkLst>
            <pc:docMk/>
            <pc:sldMk cId="2630153795" sldId="315"/>
            <ac:spMk id="2" creationId="{29AC4C20-147B-42A3-8D91-515CA4C55F33}"/>
          </ac:spMkLst>
        </pc:spChg>
        <pc:picChg chg="add del">
          <ac:chgData name="Erick Douglas de Lima" userId="73dd8d1c6ce9cd2d" providerId="LiveId" clId="{E2BD07BD-8BA2-4132-B083-7C67E5F3008F}" dt="2022-06-06T21:33:37.150" v="191" actId="478"/>
          <ac:picMkLst>
            <pc:docMk/>
            <pc:sldMk cId="2630153795" sldId="315"/>
            <ac:picMk id="4" creationId="{251895F9-623D-4632-93E8-5D93594540F8}"/>
          </ac:picMkLst>
        </pc:picChg>
        <pc:picChg chg="add mod">
          <ac:chgData name="Erick Douglas de Lima" userId="73dd8d1c6ce9cd2d" providerId="LiveId" clId="{E2BD07BD-8BA2-4132-B083-7C67E5F3008F}" dt="2022-06-06T21:35:54.793" v="209" actId="1076"/>
          <ac:picMkLst>
            <pc:docMk/>
            <pc:sldMk cId="2630153795" sldId="315"/>
            <ac:picMk id="6" creationId="{6309B74B-9821-4BDA-A958-B8C6BAF1BBB3}"/>
          </ac:picMkLst>
        </pc:picChg>
        <pc:picChg chg="add mod">
          <ac:chgData name="Erick Douglas de Lima" userId="73dd8d1c6ce9cd2d" providerId="LiveId" clId="{E2BD07BD-8BA2-4132-B083-7C67E5F3008F}" dt="2022-06-06T21:35:55.918" v="211" actId="1076"/>
          <ac:picMkLst>
            <pc:docMk/>
            <pc:sldMk cId="2630153795" sldId="315"/>
            <ac:picMk id="3074" creationId="{F998F684-CBBF-40FF-AAAD-BADBFE14EC6B}"/>
          </ac:picMkLst>
        </pc:picChg>
      </pc:sldChg>
      <pc:sldChg chg="addSp delSp modSp add mod">
        <pc:chgData name="Erick Douglas de Lima" userId="73dd8d1c6ce9cd2d" providerId="LiveId" clId="{E2BD07BD-8BA2-4132-B083-7C67E5F3008F}" dt="2022-06-06T22:12:29.738" v="748"/>
        <pc:sldMkLst>
          <pc:docMk/>
          <pc:sldMk cId="674578970" sldId="316"/>
        </pc:sldMkLst>
        <pc:spChg chg="mod">
          <ac:chgData name="Erick Douglas de Lima" userId="73dd8d1c6ce9cd2d" providerId="LiveId" clId="{E2BD07BD-8BA2-4132-B083-7C67E5F3008F}" dt="2022-06-06T21:39:25.347" v="238" actId="20577"/>
          <ac:spMkLst>
            <pc:docMk/>
            <pc:sldMk cId="674578970" sldId="316"/>
            <ac:spMk id="2" creationId="{29AC4C20-147B-42A3-8D91-515CA4C55F33}"/>
          </ac:spMkLst>
        </pc:spChg>
        <pc:spChg chg="add mod">
          <ac:chgData name="Erick Douglas de Lima" userId="73dd8d1c6ce9cd2d" providerId="LiveId" clId="{E2BD07BD-8BA2-4132-B083-7C67E5F3008F}" dt="2022-06-06T22:12:29.738" v="748"/>
          <ac:spMkLst>
            <pc:docMk/>
            <pc:sldMk cId="674578970" sldId="316"/>
            <ac:spMk id="3" creationId="{0182331F-BE3D-4ED1-8FFC-F1C43CC0B975}"/>
          </ac:spMkLst>
        </pc:spChg>
        <pc:picChg chg="del">
          <ac:chgData name="Erick Douglas de Lima" userId="73dd8d1c6ce9cd2d" providerId="LiveId" clId="{E2BD07BD-8BA2-4132-B083-7C67E5F3008F}" dt="2022-06-06T21:39:27.563" v="240" actId="478"/>
          <ac:picMkLst>
            <pc:docMk/>
            <pc:sldMk cId="674578970" sldId="316"/>
            <ac:picMk id="6" creationId="{6309B74B-9821-4BDA-A958-B8C6BAF1BBB3}"/>
          </ac:picMkLst>
        </pc:picChg>
        <pc:picChg chg="del">
          <ac:chgData name="Erick Douglas de Lima" userId="73dd8d1c6ce9cd2d" providerId="LiveId" clId="{E2BD07BD-8BA2-4132-B083-7C67E5F3008F}" dt="2022-06-06T21:39:27.115" v="239" actId="478"/>
          <ac:picMkLst>
            <pc:docMk/>
            <pc:sldMk cId="674578970" sldId="316"/>
            <ac:picMk id="3074" creationId="{F998F684-CBBF-40FF-AAAD-BADBFE14EC6B}"/>
          </ac:picMkLst>
        </pc:picChg>
      </pc:sldChg>
      <pc:sldChg chg="addSp delSp modSp add del mod">
        <pc:chgData name="Erick Douglas de Lima" userId="73dd8d1c6ce9cd2d" providerId="LiveId" clId="{E2BD07BD-8BA2-4132-B083-7C67E5F3008F}" dt="2022-06-06T21:36:16.522" v="216" actId="47"/>
        <pc:sldMkLst>
          <pc:docMk/>
          <pc:sldMk cId="2299433618" sldId="316"/>
        </pc:sldMkLst>
        <pc:spChg chg="del mod">
          <ac:chgData name="Erick Douglas de Lima" userId="73dd8d1c6ce9cd2d" providerId="LiveId" clId="{E2BD07BD-8BA2-4132-B083-7C67E5F3008F}" dt="2022-06-06T21:34:56.159" v="199" actId="478"/>
          <ac:spMkLst>
            <pc:docMk/>
            <pc:sldMk cId="2299433618" sldId="316"/>
            <ac:spMk id="2" creationId="{29AC4C20-147B-42A3-8D91-515CA4C55F33}"/>
          </ac:spMkLst>
        </pc:spChg>
        <pc:spChg chg="add del mod">
          <ac:chgData name="Erick Douglas de Lima" userId="73dd8d1c6ce9cd2d" providerId="LiveId" clId="{E2BD07BD-8BA2-4132-B083-7C67E5F3008F}" dt="2022-06-06T21:34:52.659" v="197" actId="478"/>
          <ac:spMkLst>
            <pc:docMk/>
            <pc:sldMk cId="2299433618" sldId="316"/>
            <ac:spMk id="6" creationId="{5A791E80-CA88-4BB9-AECA-8376E80EC7A0}"/>
          </ac:spMkLst>
        </pc:spChg>
        <pc:spChg chg="add del mod">
          <ac:chgData name="Erick Douglas de Lima" userId="73dd8d1c6ce9cd2d" providerId="LiveId" clId="{E2BD07BD-8BA2-4132-B083-7C67E5F3008F}" dt="2022-06-06T21:34:53.950" v="198" actId="478"/>
          <ac:spMkLst>
            <pc:docMk/>
            <pc:sldMk cId="2299433618" sldId="316"/>
            <ac:spMk id="8" creationId="{A9A03888-FE52-413E-BB5D-F3599A957AB2}"/>
          </ac:spMkLst>
        </pc:spChg>
        <pc:spChg chg="add del mod">
          <ac:chgData name="Erick Douglas de Lima" userId="73dd8d1c6ce9cd2d" providerId="LiveId" clId="{E2BD07BD-8BA2-4132-B083-7C67E5F3008F}" dt="2022-06-06T21:35:19.678" v="201" actId="478"/>
          <ac:spMkLst>
            <pc:docMk/>
            <pc:sldMk cId="2299433618" sldId="316"/>
            <ac:spMk id="9" creationId="{255DCB0E-F89C-4C2D-958D-9B495179066B}"/>
          </ac:spMkLst>
        </pc:spChg>
        <pc:spChg chg="add del mod">
          <ac:chgData name="Erick Douglas de Lima" userId="73dd8d1c6ce9cd2d" providerId="LiveId" clId="{E2BD07BD-8BA2-4132-B083-7C67E5F3008F}" dt="2022-06-06T21:36:07.615" v="213" actId="478"/>
          <ac:spMkLst>
            <pc:docMk/>
            <pc:sldMk cId="2299433618" sldId="316"/>
            <ac:spMk id="13" creationId="{6A6EBE9B-6615-424D-8149-4637CA349EA8}"/>
          </ac:spMkLst>
        </pc:spChg>
        <pc:spChg chg="add del mod">
          <ac:chgData name="Erick Douglas de Lima" userId="73dd8d1c6ce9cd2d" providerId="LiveId" clId="{E2BD07BD-8BA2-4132-B083-7C67E5F3008F}" dt="2022-06-06T21:36:10.397" v="215" actId="478"/>
          <ac:spMkLst>
            <pc:docMk/>
            <pc:sldMk cId="2299433618" sldId="316"/>
            <ac:spMk id="14" creationId="{E9845E87-C557-4AF7-8F6B-62DAB1AE477D}"/>
          </ac:spMkLst>
        </pc:spChg>
        <pc:picChg chg="del">
          <ac:chgData name="Erick Douglas de Lima" userId="73dd8d1c6ce9cd2d" providerId="LiveId" clId="{E2BD07BD-8BA2-4132-B083-7C67E5F3008F}" dt="2022-06-06T21:28:37.744" v="164" actId="478"/>
          <ac:picMkLst>
            <pc:docMk/>
            <pc:sldMk cId="2299433618" sldId="316"/>
            <ac:picMk id="4" creationId="{251895F9-623D-4632-93E8-5D93594540F8}"/>
          </ac:picMkLst>
        </pc:picChg>
        <pc:picChg chg="add del">
          <ac:chgData name="Erick Douglas de Lima" userId="73dd8d1c6ce9cd2d" providerId="LiveId" clId="{E2BD07BD-8BA2-4132-B083-7C67E5F3008F}" dt="2022-06-06T21:34:49.901" v="195" actId="478"/>
          <ac:picMkLst>
            <pc:docMk/>
            <pc:sldMk cId="2299433618" sldId="316"/>
            <ac:picMk id="5" creationId="{E34C85DF-6DA0-4E1A-95D5-35B738ACCC6D}"/>
          </ac:picMkLst>
        </pc:picChg>
        <pc:picChg chg="add del">
          <ac:chgData name="Erick Douglas de Lima" userId="73dd8d1c6ce9cd2d" providerId="LiveId" clId="{E2BD07BD-8BA2-4132-B083-7C67E5F3008F}" dt="2022-06-06T21:36:06.093" v="212" actId="478"/>
          <ac:picMkLst>
            <pc:docMk/>
            <pc:sldMk cId="2299433618" sldId="316"/>
            <ac:picMk id="11" creationId="{39430EBC-99B3-42AF-B0F1-8AC38CAB8A3A}"/>
          </ac:picMkLst>
        </pc:picChg>
        <pc:picChg chg="add del mod">
          <ac:chgData name="Erick Douglas de Lima" userId="73dd8d1c6ce9cd2d" providerId="LiveId" clId="{E2BD07BD-8BA2-4132-B083-7C67E5F3008F}" dt="2022-06-06T21:29:31.561" v="168" actId="478"/>
          <ac:picMkLst>
            <pc:docMk/>
            <pc:sldMk cId="2299433618" sldId="316"/>
            <ac:picMk id="2050" creationId="{8E3D84CE-29EA-43A4-9A26-E8F96B5B8AB5}"/>
          </ac:picMkLst>
        </pc:picChg>
      </pc:sldChg>
      <pc:sldChg chg="modSp add mod">
        <pc:chgData name="Erick Douglas de Lima" userId="73dd8d1c6ce9cd2d" providerId="LiveId" clId="{E2BD07BD-8BA2-4132-B083-7C67E5F3008F}" dt="2022-06-06T21:49:42.925" v="445" actId="1076"/>
        <pc:sldMkLst>
          <pc:docMk/>
          <pc:sldMk cId="3913804601" sldId="317"/>
        </pc:sldMkLst>
        <pc:spChg chg="mod">
          <ac:chgData name="Erick Douglas de Lima" userId="73dd8d1c6ce9cd2d" providerId="LiveId" clId="{E2BD07BD-8BA2-4132-B083-7C67E5F3008F}" dt="2022-06-06T21:48:59.911" v="439" actId="20577"/>
          <ac:spMkLst>
            <pc:docMk/>
            <pc:sldMk cId="3913804601" sldId="317"/>
            <ac:spMk id="2" creationId="{29AC4C20-147B-42A3-8D91-515CA4C55F33}"/>
          </ac:spMkLst>
        </pc:spChg>
        <pc:spChg chg="mod">
          <ac:chgData name="Erick Douglas de Lima" userId="73dd8d1c6ce9cd2d" providerId="LiveId" clId="{E2BD07BD-8BA2-4132-B083-7C67E5F3008F}" dt="2022-06-06T21:49:42.925" v="445" actId="1076"/>
          <ac:spMkLst>
            <pc:docMk/>
            <pc:sldMk cId="3913804601" sldId="317"/>
            <ac:spMk id="3" creationId="{0182331F-BE3D-4ED1-8FFC-F1C43CC0B975}"/>
          </ac:spMkLst>
        </pc:spChg>
      </pc:sldChg>
      <pc:sldChg chg="modSp add mod">
        <pc:chgData name="Erick Douglas de Lima" userId="73dd8d1c6ce9cd2d" providerId="LiveId" clId="{E2BD07BD-8BA2-4132-B083-7C67E5F3008F}" dt="2022-06-06T21:51:37.383" v="475" actId="123"/>
        <pc:sldMkLst>
          <pc:docMk/>
          <pc:sldMk cId="1771882445" sldId="318"/>
        </pc:sldMkLst>
        <pc:spChg chg="mod">
          <ac:chgData name="Erick Douglas de Lima" userId="73dd8d1c6ce9cd2d" providerId="LiveId" clId="{E2BD07BD-8BA2-4132-B083-7C67E5F3008F}" dt="2022-06-06T21:49:55.146" v="457" actId="20577"/>
          <ac:spMkLst>
            <pc:docMk/>
            <pc:sldMk cId="1771882445" sldId="318"/>
            <ac:spMk id="2" creationId="{29AC4C20-147B-42A3-8D91-515CA4C55F33}"/>
          </ac:spMkLst>
        </pc:spChg>
        <pc:spChg chg="mod">
          <ac:chgData name="Erick Douglas de Lima" userId="73dd8d1c6ce9cd2d" providerId="LiveId" clId="{E2BD07BD-8BA2-4132-B083-7C67E5F3008F}" dt="2022-06-06T21:51:37.383" v="475" actId="123"/>
          <ac:spMkLst>
            <pc:docMk/>
            <pc:sldMk cId="1771882445" sldId="318"/>
            <ac:spMk id="3" creationId="{0182331F-BE3D-4ED1-8FFC-F1C43CC0B975}"/>
          </ac:spMkLst>
        </pc:spChg>
      </pc:sldChg>
      <pc:sldChg chg="addSp modSp new mod">
        <pc:chgData name="Erick Douglas de Lima" userId="73dd8d1c6ce9cd2d" providerId="LiveId" clId="{E2BD07BD-8BA2-4132-B083-7C67E5F3008F}" dt="2022-06-06T21:53:52.700" v="515" actId="1076"/>
        <pc:sldMkLst>
          <pc:docMk/>
          <pc:sldMk cId="1082376185" sldId="319"/>
        </pc:sldMkLst>
        <pc:spChg chg="mod">
          <ac:chgData name="Erick Douglas de Lima" userId="73dd8d1c6ce9cd2d" providerId="LiveId" clId="{E2BD07BD-8BA2-4132-B083-7C67E5F3008F}" dt="2022-06-06T21:53:07.146" v="511" actId="20577"/>
          <ac:spMkLst>
            <pc:docMk/>
            <pc:sldMk cId="1082376185" sldId="319"/>
            <ac:spMk id="2" creationId="{276BB9C1-D718-4B65-B5B8-F8C9A80C8CD9}"/>
          </ac:spMkLst>
        </pc:spChg>
        <pc:picChg chg="add mod">
          <ac:chgData name="Erick Douglas de Lima" userId="73dd8d1c6ce9cd2d" providerId="LiveId" clId="{E2BD07BD-8BA2-4132-B083-7C67E5F3008F}" dt="2022-06-06T21:53:30.860" v="513" actId="1076"/>
          <ac:picMkLst>
            <pc:docMk/>
            <pc:sldMk cId="1082376185" sldId="319"/>
            <ac:picMk id="4" creationId="{63C26C2C-71E1-4037-9383-BE80586FB6BE}"/>
          </ac:picMkLst>
        </pc:picChg>
        <pc:picChg chg="add mod">
          <ac:chgData name="Erick Douglas de Lima" userId="73dd8d1c6ce9cd2d" providerId="LiveId" clId="{E2BD07BD-8BA2-4132-B083-7C67E5F3008F}" dt="2022-06-06T21:53:52.700" v="515" actId="1076"/>
          <ac:picMkLst>
            <pc:docMk/>
            <pc:sldMk cId="1082376185" sldId="319"/>
            <ac:picMk id="6" creationId="{DF88E095-2C42-49E6-82B8-95532DDD3B9B}"/>
          </ac:picMkLst>
        </pc:picChg>
      </pc:sldChg>
      <pc:sldChg chg="addSp delSp modSp new mod">
        <pc:chgData name="Erick Douglas de Lima" userId="73dd8d1c6ce9cd2d" providerId="LiveId" clId="{E2BD07BD-8BA2-4132-B083-7C67E5F3008F}" dt="2022-06-10T01:47:59.720" v="752" actId="1076"/>
        <pc:sldMkLst>
          <pc:docMk/>
          <pc:sldMk cId="3961386397" sldId="320"/>
        </pc:sldMkLst>
        <pc:spChg chg="mod">
          <ac:chgData name="Erick Douglas de Lima" userId="73dd8d1c6ce9cd2d" providerId="LiveId" clId="{E2BD07BD-8BA2-4132-B083-7C67E5F3008F}" dt="2022-06-06T21:54:57.866" v="535" actId="20577"/>
          <ac:spMkLst>
            <pc:docMk/>
            <pc:sldMk cId="3961386397" sldId="320"/>
            <ac:spMk id="2" creationId="{7AC7C4F6-A235-4214-8096-7BEDD505D48E}"/>
          </ac:spMkLst>
        </pc:spChg>
        <pc:picChg chg="add mod">
          <ac:chgData name="Erick Douglas de Lima" userId="73dd8d1c6ce9cd2d" providerId="LiveId" clId="{E2BD07BD-8BA2-4132-B083-7C67E5F3008F}" dt="2022-06-06T21:57:08.890" v="556" actId="1076"/>
          <ac:picMkLst>
            <pc:docMk/>
            <pc:sldMk cId="3961386397" sldId="320"/>
            <ac:picMk id="4" creationId="{2EC15776-ED66-4F18-8929-F389D25BC0F5}"/>
          </ac:picMkLst>
        </pc:picChg>
        <pc:picChg chg="add mod">
          <ac:chgData name="Erick Douglas de Lima" userId="73dd8d1c6ce9cd2d" providerId="LiveId" clId="{E2BD07BD-8BA2-4132-B083-7C67E5F3008F}" dt="2022-06-06T22:13:50.865" v="749" actId="1076"/>
          <ac:picMkLst>
            <pc:docMk/>
            <pc:sldMk cId="3961386397" sldId="320"/>
            <ac:picMk id="6" creationId="{E08C00CB-7BFF-43BB-A709-F853BA546B1A}"/>
          </ac:picMkLst>
        </pc:picChg>
        <pc:picChg chg="add mod">
          <ac:chgData name="Erick Douglas de Lima" userId="73dd8d1c6ce9cd2d" providerId="LiveId" clId="{E2BD07BD-8BA2-4132-B083-7C67E5F3008F}" dt="2022-06-06T21:56:48.758" v="553" actId="1076"/>
          <ac:picMkLst>
            <pc:docMk/>
            <pc:sldMk cId="3961386397" sldId="320"/>
            <ac:picMk id="8" creationId="{4324D02B-5445-4889-AC19-AA21D391D30F}"/>
          </ac:picMkLst>
        </pc:picChg>
        <pc:picChg chg="add del mod">
          <ac:chgData name="Erick Douglas de Lima" userId="73dd8d1c6ce9cd2d" providerId="LiveId" clId="{E2BD07BD-8BA2-4132-B083-7C67E5F3008F}" dt="2022-06-07T01:09:45.802" v="750" actId="478"/>
          <ac:picMkLst>
            <pc:docMk/>
            <pc:sldMk cId="3961386397" sldId="320"/>
            <ac:picMk id="10" creationId="{9968BC90-C8EE-47A8-BCCD-2520A940A1B0}"/>
          </ac:picMkLst>
        </pc:picChg>
        <pc:picChg chg="add mod">
          <ac:chgData name="Erick Douglas de Lima" userId="73dd8d1c6ce9cd2d" providerId="LiveId" clId="{E2BD07BD-8BA2-4132-B083-7C67E5F3008F}" dt="2022-06-06T21:57:06.198" v="555" actId="1076"/>
          <ac:picMkLst>
            <pc:docMk/>
            <pc:sldMk cId="3961386397" sldId="320"/>
            <ac:picMk id="12" creationId="{50B33E00-3C53-47AA-9D1C-FF1A35D11274}"/>
          </ac:picMkLst>
        </pc:picChg>
        <pc:picChg chg="add mod">
          <ac:chgData name="Erick Douglas de Lima" userId="73dd8d1c6ce9cd2d" providerId="LiveId" clId="{E2BD07BD-8BA2-4132-B083-7C67E5F3008F}" dt="2022-06-10T01:47:59.720" v="752" actId="1076"/>
          <ac:picMkLst>
            <pc:docMk/>
            <pc:sldMk cId="3961386397" sldId="320"/>
            <ac:picMk id="14" creationId="{9830B0ED-AA50-42A0-82F6-0DF3A9B54FB8}"/>
          </ac:picMkLst>
        </pc:picChg>
      </pc:sldChg>
      <pc:sldChg chg="addSp modSp new mod">
        <pc:chgData name="Erick Douglas de Lima" userId="73dd8d1c6ce9cd2d" providerId="LiveId" clId="{E2BD07BD-8BA2-4132-B083-7C67E5F3008F}" dt="2022-06-06T22:02:34.046" v="584" actId="179"/>
        <pc:sldMkLst>
          <pc:docMk/>
          <pc:sldMk cId="4063586592" sldId="321"/>
        </pc:sldMkLst>
        <pc:spChg chg="mod">
          <ac:chgData name="Erick Douglas de Lima" userId="73dd8d1c6ce9cd2d" providerId="LiveId" clId="{E2BD07BD-8BA2-4132-B083-7C67E5F3008F}" dt="2022-06-06T21:59:17.505" v="565" actId="20577"/>
          <ac:spMkLst>
            <pc:docMk/>
            <pc:sldMk cId="4063586592" sldId="321"/>
            <ac:spMk id="2" creationId="{BA4A0C40-9726-4339-9090-297DE2C7995C}"/>
          </ac:spMkLst>
        </pc:spChg>
        <pc:spChg chg="add mod">
          <ac:chgData name="Erick Douglas de Lima" userId="73dd8d1c6ce9cd2d" providerId="LiveId" clId="{E2BD07BD-8BA2-4132-B083-7C67E5F3008F}" dt="2022-06-06T22:02:34.046" v="584" actId="179"/>
          <ac:spMkLst>
            <pc:docMk/>
            <pc:sldMk cId="4063586592" sldId="321"/>
            <ac:spMk id="6" creationId="{40AFC0E7-DA77-4E77-9314-106728ACC4BB}"/>
          </ac:spMkLst>
        </pc:spChg>
        <pc:picChg chg="add mod">
          <ac:chgData name="Erick Douglas de Lima" userId="73dd8d1c6ce9cd2d" providerId="LiveId" clId="{E2BD07BD-8BA2-4132-B083-7C67E5F3008F}" dt="2022-06-06T22:01:47.971" v="576" actId="1076"/>
          <ac:picMkLst>
            <pc:docMk/>
            <pc:sldMk cId="4063586592" sldId="321"/>
            <ac:picMk id="4" creationId="{C1AE9130-08AA-46BC-A2B0-440231919E55}"/>
          </ac:picMkLst>
        </pc:picChg>
      </pc:sldChg>
      <pc:sldChg chg="modSp new mod">
        <pc:chgData name="Erick Douglas de Lima" userId="73dd8d1c6ce9cd2d" providerId="LiveId" clId="{E2BD07BD-8BA2-4132-B083-7C67E5F3008F}" dt="2022-06-06T22:02:58.864" v="607" actId="20577"/>
        <pc:sldMkLst>
          <pc:docMk/>
          <pc:sldMk cId="726188377" sldId="322"/>
        </pc:sldMkLst>
        <pc:spChg chg="mod">
          <ac:chgData name="Erick Douglas de Lima" userId="73dd8d1c6ce9cd2d" providerId="LiveId" clId="{E2BD07BD-8BA2-4132-B083-7C67E5F3008F}" dt="2022-06-06T22:02:58.864" v="607" actId="20577"/>
          <ac:spMkLst>
            <pc:docMk/>
            <pc:sldMk cId="726188377" sldId="322"/>
            <ac:spMk id="2" creationId="{8FDE4D8F-02A8-41FC-9AC6-A60474298B5F}"/>
          </ac:spMkLst>
        </pc:spChg>
      </pc:sldChg>
      <pc:sldMasterChg chg="del delSldLayout">
        <pc:chgData name="Erick Douglas de Lima" userId="73dd8d1c6ce9cd2d" providerId="LiveId" clId="{E2BD07BD-8BA2-4132-B083-7C67E5F3008F}" dt="2022-06-06T21:10:51.761" v="4" actId="47"/>
        <pc:sldMasterMkLst>
          <pc:docMk/>
          <pc:sldMasterMk cId="0" sldId="2147483661"/>
        </pc:sldMasterMkLst>
        <pc:sldLayoutChg chg="del">
          <pc:chgData name="Erick Douglas de Lima" userId="73dd8d1c6ce9cd2d" providerId="LiveId" clId="{E2BD07BD-8BA2-4132-B083-7C67E5F3008F}" dt="2022-06-06T21:10:51.761" v="4" actId="47"/>
          <pc:sldLayoutMkLst>
            <pc:docMk/>
            <pc:sldMasterMk cId="0" sldId="2147483661"/>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205983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9971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Bef>
                <a:spcPts val="600"/>
              </a:spcBef>
              <a:spcAft>
                <a:spcPts val="600"/>
              </a:spcAft>
              <a:buNone/>
            </a:pPr>
            <a:r>
              <a:rPr lang="pt-BR" sz="1800" dirty="0">
                <a:solidFill>
                  <a:srgbClr val="000000"/>
                </a:solidFill>
                <a:effectLst/>
                <a:latin typeface="Arial" panose="020B0604020202020204" pitchFamily="34" charset="0"/>
                <a:ea typeface="Calibri" panose="020F0502020204030204" pitchFamily="34" charset="0"/>
              </a:rPr>
              <a:t>De acordo com</a:t>
            </a:r>
            <a:r>
              <a:rPr lang="pt-BR"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pt-BR" sz="1800" dirty="0">
                <a:solidFill>
                  <a:srgbClr val="000000"/>
                </a:solidFill>
                <a:effectLst/>
                <a:latin typeface="Arial" panose="020B0604020202020204" pitchFamily="34" charset="0"/>
                <a:ea typeface="Calibri" panose="020F0502020204030204" pitchFamily="34" charset="0"/>
              </a:rPr>
              <a:t>(</a:t>
            </a:r>
            <a:r>
              <a:rPr lang="pt-BR" sz="1800" dirty="0" err="1">
                <a:solidFill>
                  <a:srgbClr val="000000"/>
                </a:solidFill>
                <a:effectLst/>
                <a:latin typeface="Arial" panose="020B0604020202020204" pitchFamily="34" charset="0"/>
                <a:ea typeface="Calibri" panose="020F0502020204030204" pitchFamily="34" charset="0"/>
              </a:rPr>
              <a:t>Shobha</a:t>
            </a:r>
            <a:r>
              <a:rPr lang="pt-BR" sz="1800" dirty="0">
                <a:solidFill>
                  <a:srgbClr val="000000"/>
                </a:solidFill>
                <a:effectLst/>
                <a:latin typeface="Arial" panose="020B0604020202020204" pitchFamily="34" charset="0"/>
                <a:ea typeface="Calibri" panose="020F0502020204030204" pitchFamily="34" charset="0"/>
              </a:rPr>
              <a:t> &amp; </a:t>
            </a:r>
            <a:r>
              <a:rPr lang="pt-BR" sz="1800" dirty="0" err="1">
                <a:solidFill>
                  <a:srgbClr val="000000"/>
                </a:solidFill>
                <a:effectLst/>
                <a:latin typeface="Arial" panose="020B0604020202020204" pitchFamily="34" charset="0"/>
                <a:ea typeface="Calibri" panose="020F0502020204030204" pitchFamily="34" charset="0"/>
              </a:rPr>
              <a:t>Rangaswamy</a:t>
            </a:r>
            <a:r>
              <a:rPr lang="pt-BR" sz="1800" dirty="0">
                <a:solidFill>
                  <a:srgbClr val="000000"/>
                </a:solidFill>
                <a:effectLst/>
                <a:latin typeface="Arial" panose="020B0604020202020204" pitchFamily="34" charset="0"/>
                <a:ea typeface="Calibri" panose="020F0502020204030204" pitchFamily="34" charset="0"/>
              </a:rPr>
              <a:t>, 2018) </a:t>
            </a:r>
            <a:r>
              <a:rPr lang="pt-BR" sz="1800" dirty="0">
                <a:solidFill>
                  <a:srgbClr val="000000"/>
                </a:solidFill>
                <a:effectLst/>
                <a:latin typeface="Arial" panose="020B0604020202020204" pitchFamily="34" charset="0"/>
                <a:ea typeface="Times New Roman" panose="02020603050405020304" pitchFamily="18" charset="0"/>
              </a:rPr>
              <a:t>as tarefas de aprendizagem de máquina </a:t>
            </a:r>
            <a:r>
              <a:rPr lang="pt-BR" sz="1800" dirty="0">
                <a:solidFill>
                  <a:srgbClr val="000000"/>
                </a:solidFill>
                <a:effectLst/>
                <a:latin typeface="Arial" panose="020B0604020202020204" pitchFamily="34" charset="0"/>
                <a:ea typeface="Calibri" panose="020F0502020204030204" pitchFamily="34" charset="0"/>
              </a:rPr>
              <a:t>são classificadas em quatro categorias:</a:t>
            </a:r>
            <a:endParaRPr lang="pt-BR"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120"/>
              </a:spcAft>
              <a:buFont typeface="Symbol" panose="05050102010706020507" pitchFamily="18" charset="2"/>
              <a:buChar char=""/>
            </a:pPr>
            <a:r>
              <a:rPr lang="pt-BR" sz="1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Aprendizado supervisionado</a:t>
            </a: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São apresentados ao computador exemplos de entrada e saída que modelam determinados eventos. O computador correlaciona estas entradas e saídas de modo a encontrar uma regra geral que defina seu funcionamento;</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20"/>
              </a:spcAft>
              <a:buFont typeface="Symbol" panose="05050102010706020507" pitchFamily="18" charset="2"/>
              <a:buChar char=""/>
            </a:pPr>
            <a:r>
              <a:rPr lang="pt-BR" sz="1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Aprendizado não supervisionado</a:t>
            </a: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Nenhum exemplo ou amostra é fornecido ao computador, de modo que ele possa chegar ao resultado desejado de forma autônoma;</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20"/>
              </a:spcAft>
              <a:buFont typeface="Symbol" panose="05050102010706020507" pitchFamily="18" charset="2"/>
              <a:buChar char=""/>
            </a:pPr>
            <a:r>
              <a:rPr lang="pt-BR" sz="1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Aprendizado </a:t>
            </a:r>
            <a:r>
              <a:rPr lang="pt-BR" sz="1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Semi-supervisionado</a:t>
            </a:r>
            <a:r>
              <a:rPr lang="pt-BR" sz="1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Nesta técnica de aprendizado é combinado o aprendizado supervisionado e não supervisionado e seu uso é adequado quando um número menor de dados rotulados é identificado para uma aplicação específica. Seu objetivo de aprendizado é classificar alguns dos dados não rotulados usando o conjunto de informações rotulado. Em cenários de aprendizado </a:t>
            </a:r>
            <a:r>
              <a:rPr lang="pt-BR"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semi-supervisionado</a:t>
            </a: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o tamanho do conjunto de dados não rotulados deve ser substancialmente maior do que os dados rotulados. Caso contrário, torna-se mais vantajoso utilizar algoritmos supervisionados.</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20"/>
              </a:spcAft>
              <a:buFont typeface="Symbol" panose="05050102010706020507" pitchFamily="18" charset="2"/>
              <a:buChar char=""/>
            </a:pPr>
            <a:r>
              <a:rPr lang="pt-BR" sz="1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Aprendizado por reforço</a:t>
            </a: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O programa de computador aprende interagindo com um “ambiente” dinâmico, onde recompensas positivas ou negativas oferecidas ao “agente” computacional reforçam as características aprendidas fazendo o computador entender como alcançar determinado objetivo.</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158750" indent="0">
              <a:buNone/>
            </a:pP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158750" indent="0">
              <a:buNone/>
            </a:pPr>
            <a:r>
              <a:rPr lang="pt-BR" sz="1800" dirty="0">
                <a:effectLst/>
                <a:latin typeface="Arial" panose="020B0604020202020204" pitchFamily="34" charset="0"/>
                <a:ea typeface="Calibri" panose="020F0502020204030204" pitchFamily="34" charset="0"/>
                <a:cs typeface="Times New Roman" panose="02020603050405020304" pitchFamily="18" charset="0"/>
              </a:rPr>
              <a:t>Cada uma dessas abordagens possuí inúmeros algoritmos e técnicas que podem ser utilizadas para que uma tarefa possa ser aprendida e executada por um programa de computador.</a:t>
            </a:r>
            <a:endParaRPr dirty="0"/>
          </a:p>
        </p:txBody>
      </p:sp>
    </p:spTree>
    <p:extLst>
      <p:ext uri="{BB962C8B-B14F-4D97-AF65-F5344CB8AC3E}">
        <p14:creationId xmlns:p14="http://schemas.microsoft.com/office/powerpoint/2010/main" val="3303809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indent="457200" algn="just">
              <a:lnSpc>
                <a:spcPct val="150000"/>
              </a:lnSpc>
              <a:spcAft>
                <a:spcPts val="800"/>
              </a:spcAft>
            </a:pPr>
            <a:r>
              <a:rPr lang="pt-BR" sz="1800" dirty="0">
                <a:effectLst/>
                <a:latin typeface="Arial" panose="020B0604020202020204" pitchFamily="34" charset="0"/>
                <a:ea typeface="Calibri" panose="020F0502020204030204" pitchFamily="34" charset="0"/>
                <a:cs typeface="Arial" panose="020B0604020202020204" pitchFamily="34" charset="0"/>
              </a:rPr>
              <a:t>Existem várias estratégias de manutenção que podem ser identificadas de acordo com suas funções. Cada empresa define a melhor política para o seu problema. Estas políticas estratégicas de manutenção podem ser elencadas em 4 grupos principais (Çınar, et al., 2020).</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1. </a:t>
            </a:r>
            <a:r>
              <a:rPr lang="pt-BR" sz="1800" b="1" i="1" dirty="0" err="1">
                <a:effectLst/>
                <a:latin typeface="Arial" panose="020B0604020202020204" pitchFamily="34" charset="0"/>
                <a:ea typeface="Calibri" panose="020F0502020204030204" pitchFamily="34" charset="0"/>
                <a:cs typeface="Arial" panose="020B0604020202020204" pitchFamily="34" charset="0"/>
              </a:rPr>
              <a:t>Run</a:t>
            </a:r>
            <a:r>
              <a:rPr lang="pt-BR" sz="1800" b="1" i="1" dirty="0">
                <a:effectLst/>
                <a:latin typeface="Arial" panose="020B0604020202020204" pitchFamily="34" charset="0"/>
                <a:ea typeface="Calibri" panose="020F0502020204030204" pitchFamily="34" charset="0"/>
                <a:cs typeface="Arial" panose="020B0604020202020204" pitchFamily="34" charset="0"/>
              </a:rPr>
              <a:t> </a:t>
            </a:r>
            <a:r>
              <a:rPr lang="pt-BR" sz="1800" b="1" i="1" dirty="0" err="1">
                <a:effectLst/>
                <a:latin typeface="Arial" panose="020B0604020202020204" pitchFamily="34" charset="0"/>
                <a:ea typeface="Calibri" panose="020F0502020204030204" pitchFamily="34" charset="0"/>
                <a:cs typeface="Arial" panose="020B0604020202020204" pitchFamily="34" charset="0"/>
              </a:rPr>
              <a:t>To</a:t>
            </a:r>
            <a:r>
              <a:rPr lang="pt-BR" sz="1800" b="1" i="1" dirty="0">
                <a:effectLst/>
                <a:latin typeface="Arial" panose="020B0604020202020204" pitchFamily="34" charset="0"/>
                <a:ea typeface="Calibri" panose="020F0502020204030204" pitchFamily="34" charset="0"/>
                <a:cs typeface="Arial" panose="020B0604020202020204" pitchFamily="34" charset="0"/>
              </a:rPr>
              <a:t> </a:t>
            </a:r>
            <a:r>
              <a:rPr lang="pt-BR" sz="1800" b="1" i="1" dirty="0" err="1">
                <a:effectLst/>
                <a:latin typeface="Arial" panose="020B0604020202020204" pitchFamily="34" charset="0"/>
                <a:ea typeface="Calibri" panose="020F0502020204030204" pitchFamily="34" charset="0"/>
                <a:cs typeface="Arial" panose="020B0604020202020204" pitchFamily="34" charset="0"/>
              </a:rPr>
              <a:t>Failure</a:t>
            </a:r>
            <a:r>
              <a:rPr lang="pt-BR" sz="1800" b="1" dirty="0">
                <a:effectLst/>
                <a:latin typeface="Arial" panose="020B0604020202020204" pitchFamily="34" charset="0"/>
                <a:ea typeface="Calibri" panose="020F0502020204030204" pitchFamily="34" charset="0"/>
                <a:cs typeface="Arial" panose="020B0604020202020204" pitchFamily="34" charset="0"/>
              </a:rPr>
              <a:t> (R2F) Execute até a Falha</a:t>
            </a:r>
            <a:r>
              <a:rPr lang="pt-BR" sz="1800" dirty="0">
                <a:effectLst/>
                <a:latin typeface="Arial" panose="020B0604020202020204" pitchFamily="34" charset="0"/>
                <a:ea typeface="Calibri" panose="020F0502020204030204" pitchFamily="34" charset="0"/>
                <a:cs typeface="Arial" panose="020B0604020202020204" pitchFamily="34" charset="0"/>
              </a:rPr>
              <a:t>: também conhecida como manutenção corretiva ou manutenção não planejada. É a mais simples entre as técnicas de manutenção que é realizada somente quando o equipamento falha. Isso pode levar a um alto tempo de inatividade do equipamento e um alto risco de falhas secundárias e, assim, criar um número muito grande de produtos defeituosos na produção.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2. Manutenção Preventiva (MP)</a:t>
            </a:r>
            <a:r>
              <a:rPr lang="pt-BR" sz="1800" dirty="0">
                <a:effectLst/>
                <a:latin typeface="Arial" panose="020B0604020202020204" pitchFamily="34" charset="0"/>
                <a:ea typeface="Calibri" panose="020F0502020204030204" pitchFamily="34" charset="0"/>
                <a:cs typeface="Arial" panose="020B0604020202020204" pitchFamily="34" charset="0"/>
              </a:rPr>
              <a:t>: também conhecida como manutenção programada ou manutenção baseada em tempo. A MP refere-se à manutenção realizada periodicamente com base em um cronograma planejado para antecipar as falhas. Às vezes, leva a manutenção desnecessária que aumenta os custos operacionais. O principal objetivo da manutenção preditiva é melhorar a eficiência do equipamento minimizando as falhas na produção.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3. Manutenção Baseada em Condição</a:t>
            </a:r>
            <a:r>
              <a:rPr lang="pt-BR" sz="1800" dirty="0">
                <a:effectLst/>
                <a:latin typeface="Arial" panose="020B0604020202020204" pitchFamily="34" charset="0"/>
                <a:ea typeface="Calibri" panose="020F0502020204030204" pitchFamily="34" charset="0"/>
                <a:cs typeface="Arial" panose="020B0604020202020204" pitchFamily="34" charset="0"/>
              </a:rPr>
              <a:t> </a:t>
            </a:r>
            <a:r>
              <a:rPr lang="pt-BR" sz="1800" b="1" dirty="0">
                <a:effectLst/>
                <a:latin typeface="Arial" panose="020B0604020202020204" pitchFamily="34" charset="0"/>
                <a:ea typeface="Calibri" panose="020F0502020204030204" pitchFamily="34" charset="0"/>
                <a:cs typeface="Arial" panose="020B0604020202020204" pitchFamily="34" charset="0"/>
              </a:rPr>
              <a:t>(MBC)</a:t>
            </a:r>
            <a:r>
              <a:rPr lang="pt-BR" sz="1800" dirty="0">
                <a:effectLst/>
                <a:latin typeface="Arial" panose="020B0604020202020204" pitchFamily="34" charset="0"/>
                <a:ea typeface="Calibri" panose="020F0502020204030204" pitchFamily="34" charset="0"/>
                <a:cs typeface="Arial" panose="020B0604020202020204" pitchFamily="34" charset="0"/>
              </a:rPr>
              <a:t>: este método de manutenção baseia-se em um monitoramento constante da máquina ou equipamento ou da saúde do processo, que pode ser realizado somente quando realmente necessário. As ações de manutenção só podem ser realizadas quando as ações sobre o processo são realizadas após uma ou mais condições de degradação do processo. A MBC geralmente não pode ser planejada com antecedência.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4. Manutenção Preditiva (</a:t>
            </a:r>
            <a:r>
              <a:rPr lang="pt-BR" sz="1800" b="1" dirty="0" err="1">
                <a:effectLst/>
                <a:latin typeface="Arial" panose="020B0604020202020204" pitchFamily="34" charset="0"/>
                <a:ea typeface="Calibri" panose="020F0502020204030204" pitchFamily="34" charset="0"/>
                <a:cs typeface="Arial" panose="020B0604020202020204" pitchFamily="34" charset="0"/>
              </a:rPr>
              <a:t>MPd</a:t>
            </a:r>
            <a:r>
              <a:rPr lang="pt-BR" sz="1800" b="1" dirty="0">
                <a:effectLst/>
                <a:latin typeface="Arial" panose="020B0604020202020204" pitchFamily="34" charset="0"/>
                <a:ea typeface="Calibri" panose="020F0502020204030204" pitchFamily="34" charset="0"/>
                <a:cs typeface="Arial" panose="020B0604020202020204" pitchFamily="34" charset="0"/>
              </a:rPr>
              <a:t>)</a:t>
            </a:r>
            <a:r>
              <a:rPr lang="pt-BR" sz="1800" dirty="0">
                <a:effectLst/>
                <a:latin typeface="Arial" panose="020B0604020202020204" pitchFamily="34" charset="0"/>
                <a:ea typeface="Calibri" panose="020F0502020204030204" pitchFamily="34" charset="0"/>
                <a:cs typeface="Arial" panose="020B0604020202020204" pitchFamily="34" charset="0"/>
              </a:rPr>
              <a:t>: conhecida também como manutenção baseada em estatística</a:t>
            </a:r>
            <a:r>
              <a:rPr lang="pt-BR" sz="1800" dirty="0">
                <a:effectLst/>
                <a:latin typeface="Arial" panose="020B0604020202020204" pitchFamily="34" charset="0"/>
                <a:ea typeface="Calibri" panose="020F0502020204030204" pitchFamily="34" charset="0"/>
                <a:cs typeface="Times New Roman" panose="02020603050405020304" pitchFamily="18" charset="0"/>
              </a:rPr>
              <a:t> </a:t>
            </a:r>
            <a:r>
              <a:rPr lang="pt-BR" sz="1800" dirty="0">
                <a:effectLst/>
                <a:latin typeface="Arial" panose="020B0604020202020204" pitchFamily="34" charset="0"/>
                <a:ea typeface="Calibri" panose="020F0502020204030204" pitchFamily="34" charset="0"/>
                <a:cs typeface="Arial" panose="020B0604020202020204" pitchFamily="34" charset="0"/>
              </a:rPr>
              <a:t> - os cronogramas de manutenção são realizados somente quando necessário. Baseia-se no monitoramento contínuo do equipamento ou da máquina. Esta estratégia de manutenção utiliza ferramentas de previsão para medir quando ações de manutenção são necessárias, portanto, a manutenção pode ser programada. Além disso, permite a detecção de falhas em um estágio inicial com base nos dados históricos, utilizando ferramentas de previsão, como métodos de aprendizado de máquina, fatores de integridade (como aspectos visuais, coloração diferente do original, desgaste), abordagens de inferência estatística e técnicas de engenharia.</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158750" indent="0">
              <a:buNone/>
            </a:pPr>
            <a:endParaRPr lang="pt-BR" dirty="0"/>
          </a:p>
        </p:txBody>
      </p:sp>
    </p:spTree>
    <p:extLst>
      <p:ext uri="{BB962C8B-B14F-4D97-AF65-F5344CB8AC3E}">
        <p14:creationId xmlns:p14="http://schemas.microsoft.com/office/powerpoint/2010/main" val="1622681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62957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355994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211890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008719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t-BR" b="0" i="0" dirty="0">
                <a:solidFill>
                  <a:srgbClr val="292929"/>
                </a:solidFill>
                <a:effectLst/>
                <a:latin typeface="charter"/>
              </a:rPr>
              <a:t>Na classificação nós temos rótulos discretos, como os diagnósticos das pessoas se elas estão doentes ou saudáveis, se elas são boas ou más pagadoras, saber se uma fruta é banana, maçã ou laranja, temos um rótulo discreto.</a:t>
            </a:r>
          </a:p>
          <a:p>
            <a:endParaRPr lang="pt-BR" b="0" i="0" dirty="0">
              <a:solidFill>
                <a:srgbClr val="292929"/>
              </a:solidFill>
              <a:effectLst/>
              <a:latin typeface="charter"/>
            </a:endParaRPr>
          </a:p>
          <a:p>
            <a:r>
              <a:rPr lang="pt-BR" b="0" i="0" dirty="0">
                <a:solidFill>
                  <a:srgbClr val="292929"/>
                </a:solidFill>
                <a:effectLst/>
                <a:latin typeface="charter"/>
              </a:rPr>
              <a:t>veja, de uma lado está classificado o símbolo de adição(+), do outro as bolinhas(o), ai separamos os dois objetos, cada um com sua </a:t>
            </a:r>
            <a:r>
              <a:rPr lang="pt-BR" b="0" i="0" dirty="0" err="1">
                <a:solidFill>
                  <a:srgbClr val="292929"/>
                </a:solidFill>
                <a:effectLst/>
                <a:latin typeface="charter"/>
              </a:rPr>
              <a:t>classificação.Por</a:t>
            </a:r>
            <a:r>
              <a:rPr lang="pt-BR" b="0" i="0" dirty="0">
                <a:solidFill>
                  <a:srgbClr val="292929"/>
                </a:solidFill>
                <a:effectLst/>
                <a:latin typeface="charter"/>
              </a:rPr>
              <a:t> exemplo, bolinha poderia ser maus pagadores e o sinal mais(+) bons pagadores</a:t>
            </a:r>
            <a:endParaRPr lang="pt-BR" dirty="0"/>
          </a:p>
          <a:p>
            <a:endParaRPr lang="pt-BR" dirty="0"/>
          </a:p>
        </p:txBody>
      </p:sp>
    </p:spTree>
    <p:extLst>
      <p:ext uri="{BB962C8B-B14F-4D97-AF65-F5344CB8AC3E}">
        <p14:creationId xmlns:p14="http://schemas.microsoft.com/office/powerpoint/2010/main" val="114213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228991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074548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700827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510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430645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sz="1800" dirty="0">
                <a:effectLst/>
                <a:latin typeface="Arial" panose="020B0604020202020204" pitchFamily="34" charset="0"/>
                <a:ea typeface="Calibri" panose="020F0502020204030204" pitchFamily="34" charset="0"/>
              </a:rPr>
              <a:t>Com estas estatísticas a manutenção industrial se torna uma ideia muito convidativa para ser implementada, mas isto também conduz a uma questão: “Com que frequência uma máquina deve ser desligada para receber manutenção?” </a:t>
            </a:r>
            <a:endParaRPr lang="pt-BR" dirty="0"/>
          </a:p>
        </p:txBody>
      </p:sp>
    </p:spTree>
    <p:extLst>
      <p:ext uri="{BB962C8B-B14F-4D97-AF65-F5344CB8AC3E}">
        <p14:creationId xmlns:p14="http://schemas.microsoft.com/office/powerpoint/2010/main" val="118877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indent="457200" algn="just">
              <a:lnSpc>
                <a:spcPct val="150000"/>
              </a:lnSpc>
              <a:spcAft>
                <a:spcPts val="800"/>
              </a:spcAft>
            </a:pPr>
            <a:r>
              <a:rPr lang="pt-BR" sz="1800" dirty="0">
                <a:effectLst/>
                <a:latin typeface="Arial" panose="020B0604020202020204" pitchFamily="34" charset="0"/>
                <a:ea typeface="Calibri" panose="020F0502020204030204" pitchFamily="34" charset="0"/>
                <a:cs typeface="Arial" panose="020B0604020202020204" pitchFamily="34" charset="0"/>
              </a:rPr>
              <a:t>Existem várias estratégias de manutenção que podem ser identificadas de acordo com suas funções. Cada empresa define a melhor política para o seu problema. Estas políticas estratégicas de manutenção podem ser elencadas em 4 grupos principais (Çınar, et al., 2020).</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1. </a:t>
            </a:r>
            <a:r>
              <a:rPr lang="pt-BR" sz="1800" b="1" i="1" dirty="0" err="1">
                <a:effectLst/>
                <a:latin typeface="Arial" panose="020B0604020202020204" pitchFamily="34" charset="0"/>
                <a:ea typeface="Calibri" panose="020F0502020204030204" pitchFamily="34" charset="0"/>
                <a:cs typeface="Arial" panose="020B0604020202020204" pitchFamily="34" charset="0"/>
              </a:rPr>
              <a:t>Run</a:t>
            </a:r>
            <a:r>
              <a:rPr lang="pt-BR" sz="1800" b="1" i="1" dirty="0">
                <a:effectLst/>
                <a:latin typeface="Arial" panose="020B0604020202020204" pitchFamily="34" charset="0"/>
                <a:ea typeface="Calibri" panose="020F0502020204030204" pitchFamily="34" charset="0"/>
                <a:cs typeface="Arial" panose="020B0604020202020204" pitchFamily="34" charset="0"/>
              </a:rPr>
              <a:t> </a:t>
            </a:r>
            <a:r>
              <a:rPr lang="pt-BR" sz="1800" b="1" i="1" dirty="0" err="1">
                <a:effectLst/>
                <a:latin typeface="Arial" panose="020B0604020202020204" pitchFamily="34" charset="0"/>
                <a:ea typeface="Calibri" panose="020F0502020204030204" pitchFamily="34" charset="0"/>
                <a:cs typeface="Arial" panose="020B0604020202020204" pitchFamily="34" charset="0"/>
              </a:rPr>
              <a:t>To</a:t>
            </a:r>
            <a:r>
              <a:rPr lang="pt-BR" sz="1800" b="1" i="1" dirty="0">
                <a:effectLst/>
                <a:latin typeface="Arial" panose="020B0604020202020204" pitchFamily="34" charset="0"/>
                <a:ea typeface="Calibri" panose="020F0502020204030204" pitchFamily="34" charset="0"/>
                <a:cs typeface="Arial" panose="020B0604020202020204" pitchFamily="34" charset="0"/>
              </a:rPr>
              <a:t> </a:t>
            </a:r>
            <a:r>
              <a:rPr lang="pt-BR" sz="1800" b="1" i="1" dirty="0" err="1">
                <a:effectLst/>
                <a:latin typeface="Arial" panose="020B0604020202020204" pitchFamily="34" charset="0"/>
                <a:ea typeface="Calibri" panose="020F0502020204030204" pitchFamily="34" charset="0"/>
                <a:cs typeface="Arial" panose="020B0604020202020204" pitchFamily="34" charset="0"/>
              </a:rPr>
              <a:t>Failure</a:t>
            </a:r>
            <a:r>
              <a:rPr lang="pt-BR" sz="1800" b="1" dirty="0">
                <a:effectLst/>
                <a:latin typeface="Arial" panose="020B0604020202020204" pitchFamily="34" charset="0"/>
                <a:ea typeface="Calibri" panose="020F0502020204030204" pitchFamily="34" charset="0"/>
                <a:cs typeface="Arial" panose="020B0604020202020204" pitchFamily="34" charset="0"/>
              </a:rPr>
              <a:t> (R2F) Execute até a Falha</a:t>
            </a:r>
            <a:r>
              <a:rPr lang="pt-BR" sz="1800" dirty="0">
                <a:effectLst/>
                <a:latin typeface="Arial" panose="020B0604020202020204" pitchFamily="34" charset="0"/>
                <a:ea typeface="Calibri" panose="020F0502020204030204" pitchFamily="34" charset="0"/>
                <a:cs typeface="Arial" panose="020B0604020202020204" pitchFamily="34" charset="0"/>
              </a:rPr>
              <a:t>: também conhecida como manutenção corretiva ou manutenção não planejada. É a mais simples entre as técnicas de manutenção que é realizada somente quando o equipamento falha. Isso pode levar a um alto tempo de inatividade do equipamento e um alto risco de falhas secundárias e, assim, criar um número muito grande de produtos defeituosos na produção.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2. Manutenção Preventiva (MP)</a:t>
            </a:r>
            <a:r>
              <a:rPr lang="pt-BR" sz="1800" dirty="0">
                <a:effectLst/>
                <a:latin typeface="Arial" panose="020B0604020202020204" pitchFamily="34" charset="0"/>
                <a:ea typeface="Calibri" panose="020F0502020204030204" pitchFamily="34" charset="0"/>
                <a:cs typeface="Arial" panose="020B0604020202020204" pitchFamily="34" charset="0"/>
              </a:rPr>
              <a:t>: também conhecida como manutenção programada ou manutenção baseada em tempo. A MP refere-se à manutenção realizada periodicamente com base em um cronograma planejado para antecipar as falhas. Às vezes, leva a manutenção desnecessária que aumenta os custos operacionais. O principal objetivo da manutenção preditiva é melhorar a eficiência do equipamento minimizando as falhas na produção.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3. Manutenção Baseada em Condição</a:t>
            </a:r>
            <a:r>
              <a:rPr lang="pt-BR" sz="1800" dirty="0">
                <a:effectLst/>
                <a:latin typeface="Arial" panose="020B0604020202020204" pitchFamily="34" charset="0"/>
                <a:ea typeface="Calibri" panose="020F0502020204030204" pitchFamily="34" charset="0"/>
                <a:cs typeface="Arial" panose="020B0604020202020204" pitchFamily="34" charset="0"/>
              </a:rPr>
              <a:t> </a:t>
            </a:r>
            <a:r>
              <a:rPr lang="pt-BR" sz="1800" b="1" dirty="0">
                <a:effectLst/>
                <a:latin typeface="Arial" panose="020B0604020202020204" pitchFamily="34" charset="0"/>
                <a:ea typeface="Calibri" panose="020F0502020204030204" pitchFamily="34" charset="0"/>
                <a:cs typeface="Arial" panose="020B0604020202020204" pitchFamily="34" charset="0"/>
              </a:rPr>
              <a:t>(MBC)</a:t>
            </a:r>
            <a:r>
              <a:rPr lang="pt-BR" sz="1800" dirty="0">
                <a:effectLst/>
                <a:latin typeface="Arial" panose="020B0604020202020204" pitchFamily="34" charset="0"/>
                <a:ea typeface="Calibri" panose="020F0502020204030204" pitchFamily="34" charset="0"/>
                <a:cs typeface="Arial" panose="020B0604020202020204" pitchFamily="34" charset="0"/>
              </a:rPr>
              <a:t>: este método de manutenção baseia-se em um monitoramento constante da máquina ou equipamento ou da saúde do processo, que pode ser realizado somente quando realmente necessário. As ações de manutenção só podem ser realizadas quando as ações sobre o processo são realizadas após uma ou mais condições de degradação do processo. A MBC geralmente não pode ser planejada com antecedência.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4. Manutenção Preditiva (</a:t>
            </a:r>
            <a:r>
              <a:rPr lang="pt-BR" sz="1800" b="1" dirty="0" err="1">
                <a:effectLst/>
                <a:latin typeface="Arial" panose="020B0604020202020204" pitchFamily="34" charset="0"/>
                <a:ea typeface="Calibri" panose="020F0502020204030204" pitchFamily="34" charset="0"/>
                <a:cs typeface="Arial" panose="020B0604020202020204" pitchFamily="34" charset="0"/>
              </a:rPr>
              <a:t>MPd</a:t>
            </a:r>
            <a:r>
              <a:rPr lang="pt-BR" sz="1800" b="1" dirty="0">
                <a:effectLst/>
                <a:latin typeface="Arial" panose="020B0604020202020204" pitchFamily="34" charset="0"/>
                <a:ea typeface="Calibri" panose="020F0502020204030204" pitchFamily="34" charset="0"/>
                <a:cs typeface="Arial" panose="020B0604020202020204" pitchFamily="34" charset="0"/>
              </a:rPr>
              <a:t>)</a:t>
            </a:r>
            <a:r>
              <a:rPr lang="pt-BR" sz="1800" dirty="0">
                <a:effectLst/>
                <a:latin typeface="Arial" panose="020B0604020202020204" pitchFamily="34" charset="0"/>
                <a:ea typeface="Calibri" panose="020F0502020204030204" pitchFamily="34" charset="0"/>
                <a:cs typeface="Arial" panose="020B0604020202020204" pitchFamily="34" charset="0"/>
              </a:rPr>
              <a:t>: conhecida também como manutenção baseada em estatística</a:t>
            </a:r>
            <a:r>
              <a:rPr lang="pt-BR" sz="1800" dirty="0">
                <a:effectLst/>
                <a:latin typeface="Arial" panose="020B0604020202020204" pitchFamily="34" charset="0"/>
                <a:ea typeface="Calibri" panose="020F0502020204030204" pitchFamily="34" charset="0"/>
                <a:cs typeface="Times New Roman" panose="02020603050405020304" pitchFamily="18" charset="0"/>
              </a:rPr>
              <a:t> </a:t>
            </a:r>
            <a:r>
              <a:rPr lang="pt-BR" sz="1800" dirty="0">
                <a:effectLst/>
                <a:latin typeface="Arial" panose="020B0604020202020204" pitchFamily="34" charset="0"/>
                <a:ea typeface="Calibri" panose="020F0502020204030204" pitchFamily="34" charset="0"/>
                <a:cs typeface="Arial" panose="020B0604020202020204" pitchFamily="34" charset="0"/>
              </a:rPr>
              <a:t> - os cronogramas de manutenção são realizados somente quando necessário. Baseia-se no monitoramento contínuo do equipamento ou da máquina. Esta estratégia de manutenção utiliza ferramentas de previsão para medir quando ações de manutenção são necessárias, portanto, a manutenção pode ser programada. Além disso, permite a detecção de falhas em um estágio inicial com base nos dados históricos, utilizando ferramentas de previsão, como métodos de aprendizado de máquina, fatores de integridade (como aspectos visuais, coloração diferente do original, desgaste), abordagens de inferência estatística e técnicas de engenharia.</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158750" indent="0">
              <a:buNone/>
            </a:pPr>
            <a:endParaRPr lang="pt-BR" dirty="0"/>
          </a:p>
        </p:txBody>
      </p:sp>
    </p:spTree>
    <p:extLst>
      <p:ext uri="{BB962C8B-B14F-4D97-AF65-F5344CB8AC3E}">
        <p14:creationId xmlns:p14="http://schemas.microsoft.com/office/powerpoint/2010/main" val="3144540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50000"/>
              </a:lnSpc>
              <a:buFont typeface="Symbol" panose="05050102010706020507" pitchFamily="18" charset="2"/>
              <a:buChar char=""/>
            </a:pPr>
            <a:r>
              <a:rPr lang="pt-BR" sz="1800" b="1" dirty="0">
                <a:effectLst/>
                <a:latin typeface="Arial" panose="020B0604020202020204" pitchFamily="34" charset="0"/>
                <a:ea typeface="Calibri" panose="020F0502020204030204" pitchFamily="34" charset="0"/>
                <a:cs typeface="Arial" panose="020B0604020202020204" pitchFamily="34" charset="0"/>
              </a:rPr>
              <a:t>Tribologia: </a:t>
            </a:r>
            <a:r>
              <a:rPr lang="pt-BR" sz="1800" dirty="0">
                <a:effectLst/>
                <a:latin typeface="Arial" panose="020B0604020202020204" pitchFamily="34" charset="0"/>
                <a:ea typeface="Calibri" panose="020F0502020204030204" pitchFamily="34" charset="0"/>
                <a:cs typeface="Arial" panose="020B0604020202020204" pitchFamily="34" charset="0"/>
              </a:rPr>
              <a:t>A tribologia pode ser definida como a observação de “superfícies em interação em movimento relativo” (Jost, 1975). Esta ciência engloba superfícies deslizando, rolando ou interagindo umas com as outras. Assim, inevitavelmente, os problemas de atrito e desgaste são parte integrante desta área de estudo. A fim de inibir os efeitos prejudiciais do desgaste, atrito e geração de calor em máquinas mecânicas, lubrificantes são usados (Blanchard, </a:t>
            </a:r>
            <a:r>
              <a:rPr lang="pt-BR" sz="1800" dirty="0" err="1">
                <a:effectLst/>
                <a:latin typeface="Arial" panose="020B0604020202020204" pitchFamily="34" charset="0"/>
                <a:ea typeface="Calibri" panose="020F0502020204030204" pitchFamily="34" charset="0"/>
                <a:cs typeface="Arial" panose="020B0604020202020204" pitchFamily="34" charset="0"/>
              </a:rPr>
              <a:t>Verma</a:t>
            </a:r>
            <a:r>
              <a:rPr lang="pt-BR" sz="1800" dirty="0">
                <a:effectLst/>
                <a:latin typeface="Arial" panose="020B0604020202020204" pitchFamily="34" charset="0"/>
                <a:ea typeface="Calibri" panose="020F0502020204030204" pitchFamily="34" charset="0"/>
                <a:cs typeface="Arial" panose="020B0604020202020204" pitchFamily="34" charset="0"/>
              </a:rPr>
              <a:t>, &amp; Peterson, 1995). Uma propriedade importante dos lubrificantes é sua imunidade ao ataque físico. Por exemplo, eles não podem ser destruídos por trituração entre engrenagens (</a:t>
            </a:r>
            <a:r>
              <a:rPr lang="pt-BR" sz="1800" dirty="0" err="1">
                <a:effectLst/>
                <a:latin typeface="Arial" panose="020B0604020202020204" pitchFamily="34" charset="0"/>
                <a:ea typeface="Calibri" panose="020F0502020204030204" pitchFamily="34" charset="0"/>
                <a:cs typeface="Arial" panose="020B0604020202020204" pitchFamily="34" charset="0"/>
              </a:rPr>
              <a:t>Krowtowicz</a:t>
            </a:r>
            <a:r>
              <a:rPr lang="pt-BR" sz="1800" dirty="0">
                <a:effectLst/>
                <a:latin typeface="Arial" panose="020B0604020202020204" pitchFamily="34" charset="0"/>
                <a:ea typeface="Calibri" panose="020F0502020204030204" pitchFamily="34" charset="0"/>
                <a:cs typeface="Arial" panose="020B0604020202020204" pitchFamily="34" charset="0"/>
              </a:rPr>
              <a:t>, 1996). No entanto, os lubrificantes podem ficar contaminados em uso, reduzindo assim suas excelentes propriedades inerentes de resistência ao atrito. No contexto da manutenção, a análise tribológica é o termo genérico que abrange uma variedade de técnicas que examinam a condição do óleo. Cada técnica procura examinar problemas específicos que podem aparecer na amostra de óleo, como partículas de desgaste e contaminação. Em muitas aplicações, os lubrificantes servem para lavar as partículas soltas geradas por ação mecânica (Blanchard, </a:t>
            </a:r>
            <a:r>
              <a:rPr lang="pt-BR" sz="1800" dirty="0" err="1">
                <a:effectLst/>
                <a:latin typeface="Arial" panose="020B0604020202020204" pitchFamily="34" charset="0"/>
                <a:ea typeface="Calibri" panose="020F0502020204030204" pitchFamily="34" charset="0"/>
                <a:cs typeface="Arial" panose="020B0604020202020204" pitchFamily="34" charset="0"/>
              </a:rPr>
              <a:t>Verma</a:t>
            </a:r>
            <a:r>
              <a:rPr lang="pt-BR" sz="1800" dirty="0">
                <a:effectLst/>
                <a:latin typeface="Arial" panose="020B0604020202020204" pitchFamily="34" charset="0"/>
                <a:ea typeface="Calibri" panose="020F0502020204030204" pitchFamily="34" charset="0"/>
                <a:cs typeface="Arial" panose="020B0604020202020204" pitchFamily="34" charset="0"/>
              </a:rPr>
              <a:t>, &amp; Peterson, 1995). O estudo resultante da forma, tamanho e composição das partículas que residem em uma amostra de óleo fornece informações diretas sobre a condição interna de uma máquina ou equipamento mecânico (</a:t>
            </a:r>
            <a:r>
              <a:rPr lang="pt-BR" sz="1800" dirty="0" err="1">
                <a:effectLst/>
                <a:latin typeface="Arial" panose="020B0604020202020204" pitchFamily="34" charset="0"/>
                <a:ea typeface="Calibri" panose="020F0502020204030204" pitchFamily="34" charset="0"/>
                <a:cs typeface="Arial" panose="020B0604020202020204" pitchFamily="34" charset="0"/>
              </a:rPr>
              <a:t>Tsang</a:t>
            </a:r>
            <a:r>
              <a:rPr lang="pt-BR" sz="1800" dirty="0">
                <a:effectLst/>
                <a:latin typeface="Arial" panose="020B0604020202020204" pitchFamily="34" charset="0"/>
                <a:ea typeface="Calibri" panose="020F0502020204030204" pitchFamily="34" charset="0"/>
                <a:cs typeface="Arial" panose="020B0604020202020204" pitchFamily="34" charset="0"/>
              </a:rPr>
              <a:t>, 1995).</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pt-BR" sz="1800" b="1" dirty="0">
                <a:effectLst/>
                <a:latin typeface="Arial" panose="020B0604020202020204" pitchFamily="34" charset="0"/>
                <a:ea typeface="Calibri" panose="020F0502020204030204" pitchFamily="34" charset="0"/>
                <a:cs typeface="Arial" panose="020B0604020202020204" pitchFamily="34" charset="0"/>
              </a:rPr>
              <a:t>Monitoramento de vibração: </a:t>
            </a:r>
            <a:r>
              <a:rPr lang="pt-BR" sz="1800" dirty="0">
                <a:effectLst/>
                <a:latin typeface="Arial" panose="020B0604020202020204" pitchFamily="34" charset="0"/>
                <a:ea typeface="Calibri" panose="020F0502020204030204" pitchFamily="34" charset="0"/>
                <a:cs typeface="Arial" panose="020B0604020202020204" pitchFamily="34" charset="0"/>
              </a:rPr>
              <a:t>Máquinas que contém peças rotativas ou com partes móveis, como caixas de engrenagens, eixos e motores, produzem frequências de vibração em várias amplitudes de assinaturas. A vibração ocorre naturalmente em certa medida como resultado das forças e mobilidade criadas nos componentes de uma máquina quando em operação normal. Através de um estudo cuidadoso dos níveis de vibração, pode ser feita uma avaliação da condição de componentes individuais. As características de vibração são mapeadas em componentes novos para servir como referência de comparação para futuras assinaturas de vibração e, assim, facilitar o diagnóstico da máquina (</a:t>
            </a:r>
            <a:r>
              <a:rPr lang="pt-BR" sz="1800" dirty="0" err="1">
                <a:effectLst/>
                <a:latin typeface="Arial" panose="020B0604020202020204" pitchFamily="34" charset="0"/>
                <a:ea typeface="Calibri" panose="020F0502020204030204" pitchFamily="34" charset="0"/>
                <a:cs typeface="Arial" panose="020B0604020202020204" pitchFamily="34" charset="0"/>
              </a:rPr>
              <a:t>Tsang</a:t>
            </a:r>
            <a:r>
              <a:rPr lang="pt-BR" sz="1800" dirty="0">
                <a:effectLst/>
                <a:latin typeface="Arial" panose="020B0604020202020204" pitchFamily="34" charset="0"/>
                <a:ea typeface="Calibri" panose="020F0502020204030204" pitchFamily="34" charset="0"/>
                <a:cs typeface="Arial" panose="020B0604020202020204" pitchFamily="34" charset="0"/>
              </a:rPr>
              <a:t>, 1995).</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pt-BR" sz="1800" b="1" dirty="0">
                <a:effectLst/>
                <a:latin typeface="Arial" panose="020B0604020202020204" pitchFamily="34" charset="0"/>
                <a:ea typeface="Calibri" panose="020F0502020204030204" pitchFamily="34" charset="0"/>
                <a:cs typeface="Arial" panose="020B0604020202020204" pitchFamily="34" charset="0"/>
              </a:rPr>
              <a:t>Termografia: </a:t>
            </a:r>
            <a:r>
              <a:rPr lang="pt-BR" sz="1800" dirty="0">
                <a:effectLst/>
                <a:latin typeface="Arial" panose="020B0604020202020204" pitchFamily="34" charset="0"/>
                <a:ea typeface="Calibri" panose="020F0502020204030204" pitchFamily="34" charset="0"/>
                <a:cs typeface="Arial" panose="020B0604020202020204" pitchFamily="34" charset="0"/>
              </a:rPr>
              <a:t>A termografia é a tecnologia de medição das emissões de energia infravermelha dos componentes usando instrumentação termográfica. Em um contexto de manutenção, desvios nas condições de temperatura (componentes mais quentes ou mais frios do que deveriam) são indicativos de possíveis problemas. Para o especialista, a termografia é particularmente adequada para detectar o calor excessivo gerado pelo atrito em componentes rotativos defeituosos de equipamentos mecânicos (Smith, 1992). Por exemplo, uma válvula de resfriamento inoperante induzirá um aumento na temperatura do maquinário, que por sua vez estimula um conjunto de reações em cadeia, ou seja, vazamento de juntas, viscosidade térmica, quebra e travamento do motor (Blanchard, </a:t>
            </a:r>
            <a:r>
              <a:rPr lang="pt-BR" sz="1800" dirty="0" err="1">
                <a:effectLst/>
                <a:latin typeface="Arial" panose="020B0604020202020204" pitchFamily="34" charset="0"/>
                <a:ea typeface="Calibri" panose="020F0502020204030204" pitchFamily="34" charset="0"/>
                <a:cs typeface="Arial" panose="020B0604020202020204" pitchFamily="34" charset="0"/>
              </a:rPr>
              <a:t>Verma</a:t>
            </a:r>
            <a:r>
              <a:rPr lang="pt-BR" sz="1800" dirty="0">
                <a:effectLst/>
                <a:latin typeface="Arial" panose="020B0604020202020204" pitchFamily="34" charset="0"/>
                <a:ea typeface="Calibri" panose="020F0502020204030204" pitchFamily="34" charset="0"/>
                <a:cs typeface="Arial" panose="020B0604020202020204" pitchFamily="34" charset="0"/>
              </a:rPr>
              <a:t>, &amp; Peterson, 1995). As técnicas termográficas são sensíveis a variações nas condições ambientais, como a quantidade de partículas transportadas pelo ar (</a:t>
            </a:r>
            <a:r>
              <a:rPr lang="pt-BR" sz="1800" dirty="0" err="1">
                <a:effectLst/>
                <a:latin typeface="Arial" panose="020B0604020202020204" pitchFamily="34" charset="0"/>
                <a:ea typeface="Calibri" panose="020F0502020204030204" pitchFamily="34" charset="0"/>
                <a:cs typeface="Arial" panose="020B0604020202020204" pitchFamily="34" charset="0"/>
              </a:rPr>
              <a:t>Tsang</a:t>
            </a:r>
            <a:r>
              <a:rPr lang="pt-BR" sz="1800" dirty="0">
                <a:effectLst/>
                <a:latin typeface="Arial" panose="020B0604020202020204" pitchFamily="34" charset="0"/>
                <a:ea typeface="Calibri" panose="020F0502020204030204" pitchFamily="34" charset="0"/>
                <a:cs typeface="Arial" panose="020B0604020202020204" pitchFamily="34" charset="0"/>
              </a:rPr>
              <a:t>, 1995), portanto, a compensação de variações na medição deve ser levada em consideração ao analisar os dados térmicos. No entanto, o principal benefício do uso de técnicas de infravermelho em inspeções mecânicas reside em sua capacidade única de identificar instantaneamente áreas problemáticas e, assim, reduzir os custos de manutenção da mão de obra (Smith, 1992).</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pt-BR" sz="1800" b="1" dirty="0">
                <a:effectLst/>
                <a:latin typeface="Arial" panose="020B0604020202020204" pitchFamily="34" charset="0"/>
                <a:ea typeface="Calibri" panose="020F0502020204030204" pitchFamily="34" charset="0"/>
                <a:cs typeface="Arial" panose="020B0604020202020204" pitchFamily="34" charset="0"/>
              </a:rPr>
              <a:t>Inspeção visual: </a:t>
            </a:r>
            <a:r>
              <a:rPr lang="pt-BR" sz="1800" dirty="0">
                <a:effectLst/>
                <a:latin typeface="Arial" panose="020B0604020202020204" pitchFamily="34" charset="0"/>
                <a:ea typeface="Calibri" panose="020F0502020204030204" pitchFamily="34" charset="0"/>
                <a:cs typeface="Arial" panose="020B0604020202020204" pitchFamily="34" charset="0"/>
              </a:rPr>
              <a:t>As inspeções podem fornecer informações extremamente úteis sobre a condição da máquina com o mínimo de intrusão. Normalmente, vazamentos, montagens soltas e assim por diante podem ser determinados a um custo muito pequeno para a organização (Bentley, 1993). Juntamente com a coleta de dados para análise futura, a inspeção visual pode fornecer informações de monitoramento de condições vitais (Carter, 1972). No entanto, a inspeção humana tem a desvantagem de que a informação gerada tende a ser qualitativa e, portanto, subjetiva, fortemente dependente da habilidade e julgamento do operador individual (Bentley, 1993).</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pt-BR" sz="1800" b="1" dirty="0">
                <a:effectLst/>
                <a:latin typeface="Arial" panose="020B0604020202020204" pitchFamily="34" charset="0"/>
                <a:ea typeface="Calibri" panose="020F0502020204030204" pitchFamily="34" charset="0"/>
                <a:cs typeface="Arial" panose="020B0604020202020204" pitchFamily="34" charset="0"/>
              </a:rPr>
              <a:t>Ultrassonografia: </a:t>
            </a:r>
            <a:r>
              <a:rPr lang="pt-BR" sz="1800" dirty="0">
                <a:effectLst/>
                <a:latin typeface="Arial" panose="020B0604020202020204" pitchFamily="34" charset="0"/>
                <a:ea typeface="Calibri" panose="020F0502020204030204" pitchFamily="34" charset="0"/>
                <a:cs typeface="Arial" panose="020B0604020202020204" pitchFamily="34" charset="0"/>
              </a:rPr>
              <a:t>O ultrassom é uma ferramenta muito comum para testes não destrutivos de materiais e produtos. Como o nome sugere, o teste não destrutivo não destrói o produto durante a medição. A máquina de ultrassom possui um transdutor e um receptor, o transdutor envia pulsos contínuos de ondas sonoras entre 0,5 MHz e 15 MHz no material que é então devolvido ao receptor. O receptor mede a discrepância de tempo entre o pulso enviado e recebido e pode então mapear a estrutura interna do material analisado (</a:t>
            </a:r>
            <a:r>
              <a:rPr lang="pt-BR" sz="1800" dirty="0" err="1">
                <a:effectLst/>
                <a:latin typeface="Arial" panose="020B0604020202020204" pitchFamily="34" charset="0"/>
                <a:ea typeface="Calibri" panose="020F0502020204030204" pitchFamily="34" charset="0"/>
                <a:cs typeface="Arial" panose="020B0604020202020204" pitchFamily="34" charset="0"/>
              </a:rPr>
              <a:t>Hijazi</a:t>
            </a:r>
            <a:r>
              <a:rPr lang="pt-BR" sz="1800" dirty="0">
                <a:effectLst/>
                <a:latin typeface="Arial" panose="020B0604020202020204" pitchFamily="34" charset="0"/>
                <a:ea typeface="Calibri" panose="020F0502020204030204" pitchFamily="34" charset="0"/>
                <a:cs typeface="Arial" panose="020B0604020202020204" pitchFamily="34" charset="0"/>
              </a:rPr>
              <a:t>, 2021). O uso de métodos de ultrassom para manutenção preditiva possuí inúmeras vantagens, dentre elas permite maior precisão na detecção de problemas invisíveis ao olho humano ou que estão em partes internas do equipamento analisado (Leo, </a:t>
            </a:r>
            <a:r>
              <a:rPr lang="pt-BR" sz="1800" dirty="0" err="1">
                <a:effectLst/>
                <a:latin typeface="Arial" panose="020B0604020202020204" pitchFamily="34" charset="0"/>
                <a:ea typeface="Calibri" panose="020F0502020204030204" pitchFamily="34" charset="0"/>
                <a:cs typeface="Arial" panose="020B0604020202020204" pitchFamily="34" charset="0"/>
              </a:rPr>
              <a:t>Looney</a:t>
            </a:r>
            <a:r>
              <a:rPr lang="pt-BR" sz="1800" dirty="0">
                <a:effectLst/>
                <a:latin typeface="Arial" panose="020B0604020202020204" pitchFamily="34" charset="0"/>
                <a:ea typeface="Calibri" panose="020F0502020204030204" pitchFamily="34" charset="0"/>
                <a:cs typeface="Arial" panose="020B0604020202020204" pitchFamily="34" charset="0"/>
              </a:rPr>
              <a:t>, D’Orazio, &amp; </a:t>
            </a:r>
            <a:r>
              <a:rPr lang="pt-BR" sz="1800" dirty="0" err="1">
                <a:effectLst/>
                <a:latin typeface="Arial" panose="020B0604020202020204" pitchFamily="34" charset="0"/>
                <a:ea typeface="Calibri" panose="020F0502020204030204" pitchFamily="34" charset="0"/>
                <a:cs typeface="Arial" panose="020B0604020202020204" pitchFamily="34" charset="0"/>
              </a:rPr>
              <a:t>Mandic</a:t>
            </a:r>
            <a:r>
              <a:rPr lang="pt-BR" sz="1800" dirty="0">
                <a:effectLst/>
                <a:latin typeface="Arial" panose="020B0604020202020204" pitchFamily="34" charset="0"/>
                <a:ea typeface="Calibri" panose="020F0502020204030204" pitchFamily="34" charset="0"/>
                <a:cs typeface="Arial" panose="020B0604020202020204" pitchFamily="34" charset="0"/>
              </a:rPr>
              <a:t>, 2012)</a:t>
            </a:r>
            <a:r>
              <a:rPr lang="pt-BR" sz="1800" dirty="0">
                <a:effectLst/>
                <a:latin typeface="Arial" panose="020B0604020202020204" pitchFamily="34" charset="0"/>
                <a:ea typeface="Calibri" panose="020F0502020204030204" pitchFamily="34" charset="0"/>
                <a:cs typeface="Times New Roman" panose="02020603050405020304" pitchFamily="18"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80621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indent="457200" algn="just">
              <a:lnSpc>
                <a:spcPct val="150000"/>
              </a:lnSpc>
              <a:spcAft>
                <a:spcPts val="800"/>
              </a:spcAft>
            </a:pPr>
            <a:r>
              <a:rPr lang="pt-BR" sz="1800" dirty="0">
                <a:effectLst/>
                <a:latin typeface="Arial" panose="020B0604020202020204" pitchFamily="34" charset="0"/>
                <a:ea typeface="Calibri" panose="020F0502020204030204" pitchFamily="34" charset="0"/>
                <a:cs typeface="Arial" panose="020B0604020202020204" pitchFamily="34" charset="0"/>
              </a:rPr>
              <a:t>Existem várias estratégias de manutenção que podem ser identificadas de acordo com suas funções. Cada empresa define a melhor política para o seu problema. Estas políticas estratégicas de manutenção podem ser elencadas em 4 grupos principais (Çınar, et al., 2020).</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1. </a:t>
            </a:r>
            <a:r>
              <a:rPr lang="pt-BR" sz="1800" b="1" i="1" dirty="0" err="1">
                <a:effectLst/>
                <a:latin typeface="Arial" panose="020B0604020202020204" pitchFamily="34" charset="0"/>
                <a:ea typeface="Calibri" panose="020F0502020204030204" pitchFamily="34" charset="0"/>
                <a:cs typeface="Arial" panose="020B0604020202020204" pitchFamily="34" charset="0"/>
              </a:rPr>
              <a:t>Run</a:t>
            </a:r>
            <a:r>
              <a:rPr lang="pt-BR" sz="1800" b="1" i="1" dirty="0">
                <a:effectLst/>
                <a:latin typeface="Arial" panose="020B0604020202020204" pitchFamily="34" charset="0"/>
                <a:ea typeface="Calibri" panose="020F0502020204030204" pitchFamily="34" charset="0"/>
                <a:cs typeface="Arial" panose="020B0604020202020204" pitchFamily="34" charset="0"/>
              </a:rPr>
              <a:t> </a:t>
            </a:r>
            <a:r>
              <a:rPr lang="pt-BR" sz="1800" b="1" i="1" dirty="0" err="1">
                <a:effectLst/>
                <a:latin typeface="Arial" panose="020B0604020202020204" pitchFamily="34" charset="0"/>
                <a:ea typeface="Calibri" panose="020F0502020204030204" pitchFamily="34" charset="0"/>
                <a:cs typeface="Arial" panose="020B0604020202020204" pitchFamily="34" charset="0"/>
              </a:rPr>
              <a:t>To</a:t>
            </a:r>
            <a:r>
              <a:rPr lang="pt-BR" sz="1800" b="1" i="1" dirty="0">
                <a:effectLst/>
                <a:latin typeface="Arial" panose="020B0604020202020204" pitchFamily="34" charset="0"/>
                <a:ea typeface="Calibri" panose="020F0502020204030204" pitchFamily="34" charset="0"/>
                <a:cs typeface="Arial" panose="020B0604020202020204" pitchFamily="34" charset="0"/>
              </a:rPr>
              <a:t> </a:t>
            </a:r>
            <a:r>
              <a:rPr lang="pt-BR" sz="1800" b="1" i="1" dirty="0" err="1">
                <a:effectLst/>
                <a:latin typeface="Arial" panose="020B0604020202020204" pitchFamily="34" charset="0"/>
                <a:ea typeface="Calibri" panose="020F0502020204030204" pitchFamily="34" charset="0"/>
                <a:cs typeface="Arial" panose="020B0604020202020204" pitchFamily="34" charset="0"/>
              </a:rPr>
              <a:t>Failure</a:t>
            </a:r>
            <a:r>
              <a:rPr lang="pt-BR" sz="1800" b="1" dirty="0">
                <a:effectLst/>
                <a:latin typeface="Arial" panose="020B0604020202020204" pitchFamily="34" charset="0"/>
                <a:ea typeface="Calibri" panose="020F0502020204030204" pitchFamily="34" charset="0"/>
                <a:cs typeface="Arial" panose="020B0604020202020204" pitchFamily="34" charset="0"/>
              </a:rPr>
              <a:t> (R2F) Execute até a Falha</a:t>
            </a:r>
            <a:r>
              <a:rPr lang="pt-BR" sz="1800" dirty="0">
                <a:effectLst/>
                <a:latin typeface="Arial" panose="020B0604020202020204" pitchFamily="34" charset="0"/>
                <a:ea typeface="Calibri" panose="020F0502020204030204" pitchFamily="34" charset="0"/>
                <a:cs typeface="Arial" panose="020B0604020202020204" pitchFamily="34" charset="0"/>
              </a:rPr>
              <a:t>: também conhecida como manutenção corretiva ou manutenção não planejada. É a mais simples entre as técnicas de manutenção que é realizada somente quando o equipamento falha. Isso pode levar a um alto tempo de inatividade do equipamento e um alto risco de falhas secundárias e, assim, criar um número muito grande de produtos defeituosos na produção.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2. Manutenção Preventiva (MP)</a:t>
            </a:r>
            <a:r>
              <a:rPr lang="pt-BR" sz="1800" dirty="0">
                <a:effectLst/>
                <a:latin typeface="Arial" panose="020B0604020202020204" pitchFamily="34" charset="0"/>
                <a:ea typeface="Calibri" panose="020F0502020204030204" pitchFamily="34" charset="0"/>
                <a:cs typeface="Arial" panose="020B0604020202020204" pitchFamily="34" charset="0"/>
              </a:rPr>
              <a:t>: também conhecida como manutenção programada ou manutenção baseada em tempo. A MP refere-se à manutenção realizada periodicamente com base em um cronograma planejado para antecipar as falhas. Às vezes, leva a manutenção desnecessária que aumenta os custos operacionais. O principal objetivo da manutenção preditiva é melhorar a eficiência do equipamento minimizando as falhas na produção.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3. Manutenção Baseada em Condição</a:t>
            </a:r>
            <a:r>
              <a:rPr lang="pt-BR" sz="1800" dirty="0">
                <a:effectLst/>
                <a:latin typeface="Arial" panose="020B0604020202020204" pitchFamily="34" charset="0"/>
                <a:ea typeface="Calibri" panose="020F0502020204030204" pitchFamily="34" charset="0"/>
                <a:cs typeface="Arial" panose="020B0604020202020204" pitchFamily="34" charset="0"/>
              </a:rPr>
              <a:t> </a:t>
            </a:r>
            <a:r>
              <a:rPr lang="pt-BR" sz="1800" b="1" dirty="0">
                <a:effectLst/>
                <a:latin typeface="Arial" panose="020B0604020202020204" pitchFamily="34" charset="0"/>
                <a:ea typeface="Calibri" panose="020F0502020204030204" pitchFamily="34" charset="0"/>
                <a:cs typeface="Arial" panose="020B0604020202020204" pitchFamily="34" charset="0"/>
              </a:rPr>
              <a:t>(MBC)</a:t>
            </a:r>
            <a:r>
              <a:rPr lang="pt-BR" sz="1800" dirty="0">
                <a:effectLst/>
                <a:latin typeface="Arial" panose="020B0604020202020204" pitchFamily="34" charset="0"/>
                <a:ea typeface="Calibri" panose="020F0502020204030204" pitchFamily="34" charset="0"/>
                <a:cs typeface="Arial" panose="020B0604020202020204" pitchFamily="34" charset="0"/>
              </a:rPr>
              <a:t>: este método de manutenção baseia-se em um monitoramento constante da máquina ou equipamento ou da saúde do processo, que pode ser realizado somente quando realmente necessário. As ações de manutenção só podem ser realizadas quando as ações sobre o processo são realizadas após uma ou mais condições de degradação do processo. A MBC geralmente não pode ser planejada com antecedência.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pt-BR" sz="1800" b="1" dirty="0">
                <a:effectLst/>
                <a:latin typeface="Arial" panose="020B0604020202020204" pitchFamily="34" charset="0"/>
                <a:ea typeface="Calibri" panose="020F0502020204030204" pitchFamily="34" charset="0"/>
                <a:cs typeface="Arial" panose="020B0604020202020204" pitchFamily="34" charset="0"/>
              </a:rPr>
              <a:t>4. Manutenção Preditiva (</a:t>
            </a:r>
            <a:r>
              <a:rPr lang="pt-BR" sz="1800" b="1" dirty="0" err="1">
                <a:effectLst/>
                <a:latin typeface="Arial" panose="020B0604020202020204" pitchFamily="34" charset="0"/>
                <a:ea typeface="Calibri" panose="020F0502020204030204" pitchFamily="34" charset="0"/>
                <a:cs typeface="Arial" panose="020B0604020202020204" pitchFamily="34" charset="0"/>
              </a:rPr>
              <a:t>MPd</a:t>
            </a:r>
            <a:r>
              <a:rPr lang="pt-BR" sz="1800" b="1" dirty="0">
                <a:effectLst/>
                <a:latin typeface="Arial" panose="020B0604020202020204" pitchFamily="34" charset="0"/>
                <a:ea typeface="Calibri" panose="020F0502020204030204" pitchFamily="34" charset="0"/>
                <a:cs typeface="Arial" panose="020B0604020202020204" pitchFamily="34" charset="0"/>
              </a:rPr>
              <a:t>)</a:t>
            </a:r>
            <a:r>
              <a:rPr lang="pt-BR" sz="1800" dirty="0">
                <a:effectLst/>
                <a:latin typeface="Arial" panose="020B0604020202020204" pitchFamily="34" charset="0"/>
                <a:ea typeface="Calibri" panose="020F0502020204030204" pitchFamily="34" charset="0"/>
                <a:cs typeface="Arial" panose="020B0604020202020204" pitchFamily="34" charset="0"/>
              </a:rPr>
              <a:t>: conhecida também como manutenção baseada em estatística</a:t>
            </a:r>
            <a:r>
              <a:rPr lang="pt-BR" sz="1800" dirty="0">
                <a:effectLst/>
                <a:latin typeface="Arial" panose="020B0604020202020204" pitchFamily="34" charset="0"/>
                <a:ea typeface="Calibri" panose="020F0502020204030204" pitchFamily="34" charset="0"/>
                <a:cs typeface="Times New Roman" panose="02020603050405020304" pitchFamily="18" charset="0"/>
              </a:rPr>
              <a:t> </a:t>
            </a:r>
            <a:r>
              <a:rPr lang="pt-BR" sz="1800" dirty="0">
                <a:effectLst/>
                <a:latin typeface="Arial" panose="020B0604020202020204" pitchFamily="34" charset="0"/>
                <a:ea typeface="Calibri" panose="020F0502020204030204" pitchFamily="34" charset="0"/>
                <a:cs typeface="Arial" panose="020B0604020202020204" pitchFamily="34" charset="0"/>
              </a:rPr>
              <a:t> - os cronogramas de manutenção são realizados somente quando necessário. Baseia-se no monitoramento contínuo do equipamento ou da máquina. Esta estratégia de manutenção utiliza ferramentas de previsão para medir quando ações de manutenção são necessárias, portanto, a manutenção pode ser programada. Além disso, permite a detecção de falhas em um estágio inicial com base nos dados históricos, utilizando ferramentas de previsão, como métodos de aprendizado de máquina, fatores de integridade (como aspectos visuais, coloração diferente do original, desgaste), abordagens de inferência estatística e técnicas de engenharia.</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158750" indent="0">
              <a:buNone/>
            </a:pPr>
            <a:endParaRPr lang="pt-BR" dirty="0"/>
          </a:p>
        </p:txBody>
      </p:sp>
    </p:spTree>
    <p:extLst>
      <p:ext uri="{BB962C8B-B14F-4D97-AF65-F5344CB8AC3E}">
        <p14:creationId xmlns:p14="http://schemas.microsoft.com/office/powerpoint/2010/main" val="317492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52676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157661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BR" sz="2800" b="1" dirty="0"/>
              <a:t>Machine Learning Aplicado aos processos de Manutenção</a:t>
            </a:r>
            <a:endParaRPr sz="2800" dirty="0"/>
          </a:p>
        </p:txBody>
      </p:sp>
      <p:sp>
        <p:nvSpPr>
          <p:cNvPr id="47" name="Google Shape;47;p15"/>
          <p:cNvSpPr txBox="1">
            <a:spLocks noGrp="1"/>
          </p:cNvSpPr>
          <p:nvPr>
            <p:ph type="subTitle" idx="1"/>
          </p:nvPr>
        </p:nvSpPr>
        <p:spPr>
          <a:xfrm>
            <a:off x="7730421" y="3298356"/>
            <a:ext cx="887228" cy="42931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Aula 1</a:t>
            </a:r>
            <a:endParaRPr dirty="0"/>
          </a:p>
        </p:txBody>
      </p:sp>
      <p:grpSp>
        <p:nvGrpSpPr>
          <p:cNvPr id="48" name="Google Shape;48;p15"/>
          <p:cNvGrpSpPr/>
          <p:nvPr/>
        </p:nvGrpSpPr>
        <p:grpSpPr>
          <a:xfrm>
            <a:off x="273045" y="409873"/>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15"/>
              <p:cNvSpPr/>
              <p:nvPr/>
            </p:nvSpPr>
            <p:spPr>
              <a:xfrm>
                <a:off x="2372275" y="951968"/>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IA</a:t>
                </a:r>
                <a:endParaRPr dirty="0"/>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47;p15">
            <a:extLst>
              <a:ext uri="{FF2B5EF4-FFF2-40B4-BE49-F238E27FC236}">
                <a16:creationId xmlns:a16="http://schemas.microsoft.com/office/drawing/2014/main" id="{3E83E3F6-D749-4084-A9BB-51D617A3C225}"/>
              </a:ext>
            </a:extLst>
          </p:cNvPr>
          <p:cNvSpPr txBox="1">
            <a:spLocks/>
          </p:cNvSpPr>
          <p:nvPr/>
        </p:nvSpPr>
        <p:spPr>
          <a:xfrm>
            <a:off x="6105450" y="4604559"/>
            <a:ext cx="2581200" cy="71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dirty="0"/>
              <a:t>Erick Douglas de Lima</a:t>
            </a:r>
            <a:endParaRPr lang="pt-B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02D11-C020-4E86-9867-6B8EFAABEE5B}"/>
              </a:ext>
            </a:extLst>
          </p:cNvPr>
          <p:cNvSpPr>
            <a:spLocks noGrp="1"/>
          </p:cNvSpPr>
          <p:nvPr>
            <p:ph type="title"/>
          </p:nvPr>
        </p:nvSpPr>
        <p:spPr/>
        <p:txBody>
          <a:bodyPr>
            <a:normAutofit fontScale="90000"/>
          </a:bodyPr>
          <a:lstStyle/>
          <a:p>
            <a:r>
              <a:rPr lang="en-US" dirty="0">
                <a:effectLst/>
                <a:latin typeface="Calibri" panose="020F0502020204030204" pitchFamily="34" charset="0"/>
              </a:rPr>
              <a:t>O que é </a:t>
            </a:r>
            <a:r>
              <a:rPr lang="en-US" dirty="0" err="1">
                <a:effectLst/>
                <a:latin typeface="Calibri" panose="020F0502020204030204" pitchFamily="34" charset="0"/>
              </a:rPr>
              <a:t>aprendizagem</a:t>
            </a:r>
            <a:r>
              <a:rPr lang="en-US" dirty="0">
                <a:effectLst/>
                <a:latin typeface="Calibri" panose="020F0502020204030204" pitchFamily="34" charset="0"/>
              </a:rPr>
              <a:t> de </a:t>
            </a:r>
            <a:r>
              <a:rPr lang="en-US" dirty="0" err="1">
                <a:effectLst/>
                <a:latin typeface="Calibri" panose="020F0502020204030204" pitchFamily="34" charset="0"/>
              </a:rPr>
              <a:t>máquina</a:t>
            </a:r>
            <a:r>
              <a:rPr lang="en-US" dirty="0">
                <a:effectLst/>
                <a:latin typeface="Calibri" panose="020F0502020204030204" pitchFamily="34" charset="0"/>
              </a:rPr>
              <a:t>?</a:t>
            </a:r>
          </a:p>
        </p:txBody>
      </p:sp>
      <p:sp>
        <p:nvSpPr>
          <p:cNvPr id="7" name="TextBox 6">
            <a:extLst>
              <a:ext uri="{FF2B5EF4-FFF2-40B4-BE49-F238E27FC236}">
                <a16:creationId xmlns:a16="http://schemas.microsoft.com/office/drawing/2014/main" id="{E21DEA3C-4CBF-4679-A263-476B750E9C3A}"/>
              </a:ext>
            </a:extLst>
          </p:cNvPr>
          <p:cNvSpPr txBox="1"/>
          <p:nvPr/>
        </p:nvSpPr>
        <p:spPr>
          <a:xfrm>
            <a:off x="361142" y="1737643"/>
            <a:ext cx="8229600" cy="1668214"/>
          </a:xfrm>
          <a:prstGeom prst="rect">
            <a:avLst/>
          </a:prstGeom>
          <a:noFill/>
        </p:spPr>
        <p:txBody>
          <a:bodyPr wrap="square">
            <a:spAutoFit/>
          </a:bodyPr>
          <a:lstStyle/>
          <a:p>
            <a:pPr indent="457200" algn="just">
              <a:lnSpc>
                <a:spcPct val="150000"/>
              </a:lnSpc>
            </a:pPr>
            <a:r>
              <a:rPr lang="pt-BR" sz="1400" dirty="0">
                <a:solidFill>
                  <a:srgbClr val="000000"/>
                </a:solidFill>
                <a:effectLst/>
                <a:latin typeface="Arial" panose="020B0604020202020204" pitchFamily="34" charset="0"/>
                <a:ea typeface="Calibri" panose="020F0502020204030204" pitchFamily="34" charset="0"/>
              </a:rPr>
              <a:t>Arthur Samuel explicou o aprendizado de máquina em 1959 como sendo o "campo de estudo que dá aos computadores a habilidade de aprender sem serem explicitamente programados" (Samuel, 1959). Mitchell definiu o que é aprendizado de máquina como sendo um programa de computador que aprende com a experiência E com relação a tarefas T, medido através do índice de Performance P se seu desempenho em T, aumenta de maneira correlata com E" (MITCHELL, 1997). </a:t>
            </a:r>
          </a:p>
        </p:txBody>
      </p:sp>
    </p:spTree>
    <p:extLst>
      <p:ext uri="{BB962C8B-B14F-4D97-AF65-F5344CB8AC3E}">
        <p14:creationId xmlns:p14="http://schemas.microsoft.com/office/powerpoint/2010/main" val="694273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23"/>
          <p:cNvSpPr/>
          <p:nvPr/>
        </p:nvSpPr>
        <p:spPr>
          <a:xfrm>
            <a:off x="6825350" y="1030475"/>
            <a:ext cx="807900" cy="80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6825350" y="2167788"/>
            <a:ext cx="807900" cy="807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6825350" y="3305113"/>
            <a:ext cx="807900" cy="80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3"/>
          <p:cNvSpPr/>
          <p:nvPr/>
        </p:nvSpPr>
        <p:spPr>
          <a:xfrm>
            <a:off x="2387588" y="742950"/>
            <a:ext cx="3657600" cy="3657600"/>
          </a:xfrm>
          <a:prstGeom prst="ellipse">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2849513" y="1666950"/>
            <a:ext cx="2733900" cy="2733900"/>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txBox="1"/>
          <p:nvPr/>
        </p:nvSpPr>
        <p:spPr>
          <a:xfrm>
            <a:off x="3540263" y="1008750"/>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Inteligência Artificial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7" name="Google Shape;747;p23"/>
          <p:cNvSpPr txBox="1"/>
          <p:nvPr/>
        </p:nvSpPr>
        <p:spPr>
          <a:xfrm>
            <a:off x="3540263" y="214293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Aprendizado de Máquina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8" name="Google Shape;748;p23"/>
          <p:cNvSpPr/>
          <p:nvPr/>
        </p:nvSpPr>
        <p:spPr>
          <a:xfrm>
            <a:off x="3435348" y="2838600"/>
            <a:ext cx="1562100" cy="1562100"/>
          </a:xfrm>
          <a:prstGeom prst="ellipse">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txBox="1"/>
          <p:nvPr/>
        </p:nvSpPr>
        <p:spPr>
          <a:xfrm>
            <a:off x="3540263" y="328338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Aprendizado Profundo</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750" name="Google Shape;750;p23"/>
          <p:cNvGrpSpPr/>
          <p:nvPr/>
        </p:nvGrpSpPr>
        <p:grpSpPr>
          <a:xfrm>
            <a:off x="6993320" y="1198426"/>
            <a:ext cx="472011" cy="472011"/>
            <a:chOff x="1190625" y="238125"/>
            <a:chExt cx="5238750" cy="5238750"/>
          </a:xfrm>
        </p:grpSpPr>
        <p:sp>
          <p:nvSpPr>
            <p:cNvPr id="751" name="Google Shape;751;p23"/>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3"/>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3"/>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3"/>
          <p:cNvGrpSpPr/>
          <p:nvPr/>
        </p:nvGrpSpPr>
        <p:grpSpPr>
          <a:xfrm>
            <a:off x="6993259" y="2335682"/>
            <a:ext cx="472142" cy="472112"/>
            <a:chOff x="-44512325" y="3176075"/>
            <a:chExt cx="300900" cy="300900"/>
          </a:xfrm>
        </p:grpSpPr>
        <p:sp>
          <p:nvSpPr>
            <p:cNvPr id="759" name="Google Shape;759;p2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3"/>
          <p:cNvGrpSpPr/>
          <p:nvPr/>
        </p:nvGrpSpPr>
        <p:grpSpPr>
          <a:xfrm>
            <a:off x="6993191" y="3473057"/>
            <a:ext cx="472143" cy="459719"/>
            <a:chOff x="3204349" y="4054012"/>
            <a:chExt cx="370978" cy="361187"/>
          </a:xfrm>
        </p:grpSpPr>
        <p:sp>
          <p:nvSpPr>
            <p:cNvPr id="763" name="Google Shape;763;p23"/>
            <p:cNvSpPr/>
            <p:nvPr/>
          </p:nvSpPr>
          <p:spPr>
            <a:xfrm>
              <a:off x="3204349" y="4054012"/>
              <a:ext cx="118239" cy="279645"/>
            </a:xfrm>
            <a:custGeom>
              <a:avLst/>
              <a:gdLst/>
              <a:ahLst/>
              <a:cxnLst/>
              <a:rect l="l" t="t" r="r" b="b"/>
              <a:pathLst>
                <a:path w="3454" h="8169" extrusionOk="0">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3451371" y="4303464"/>
              <a:ext cx="41627" cy="35568"/>
            </a:xfrm>
            <a:custGeom>
              <a:avLst/>
              <a:gdLst/>
              <a:ahLst/>
              <a:cxnLst/>
              <a:rect l="l" t="t" r="r" b="b"/>
              <a:pathLst>
                <a:path w="1216" h="1039" extrusionOk="0">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3"/>
            <p:cNvSpPr/>
            <p:nvPr/>
          </p:nvSpPr>
          <p:spPr>
            <a:xfrm>
              <a:off x="3381263" y="4227639"/>
              <a:ext cx="194064" cy="187560"/>
            </a:xfrm>
            <a:custGeom>
              <a:avLst/>
              <a:gdLst/>
              <a:ahLst/>
              <a:cxnLst/>
              <a:rect l="l" t="t" r="r" b="b"/>
              <a:pathLst>
                <a:path w="5669" h="5479" extrusionOk="0">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3"/>
            <p:cNvSpPr/>
            <p:nvPr/>
          </p:nvSpPr>
          <p:spPr>
            <a:xfrm>
              <a:off x="3343744" y="4054012"/>
              <a:ext cx="114987" cy="278036"/>
            </a:xfrm>
            <a:custGeom>
              <a:avLst/>
              <a:gdLst/>
              <a:ahLst/>
              <a:cxnLst/>
              <a:rect l="l" t="t" r="r" b="b"/>
              <a:pathLst>
                <a:path w="3359" h="8122" extrusionOk="0">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7" name="Google Shape;767;p23"/>
          <p:cNvCxnSpPr>
            <a:stCxn id="746" idx="3"/>
            <a:endCxn id="740" idx="2"/>
          </p:cNvCxnSpPr>
          <p:nvPr/>
        </p:nvCxnSpPr>
        <p:spPr>
          <a:xfrm>
            <a:off x="4892663" y="1246500"/>
            <a:ext cx="1932600" cy="187800"/>
          </a:xfrm>
          <a:prstGeom prst="straightConnector1">
            <a:avLst/>
          </a:prstGeom>
          <a:noFill/>
          <a:ln w="9525" cap="flat" cmpd="sng">
            <a:solidFill>
              <a:schemeClr val="accent1"/>
            </a:solidFill>
            <a:prstDash val="solid"/>
            <a:round/>
            <a:headEnd type="none" w="med" len="med"/>
            <a:tailEnd type="none" w="med" len="med"/>
          </a:ln>
        </p:spPr>
      </p:cxnSp>
      <p:cxnSp>
        <p:nvCxnSpPr>
          <p:cNvPr id="778" name="Google Shape;778;p23"/>
          <p:cNvCxnSpPr>
            <a:stCxn id="747" idx="3"/>
            <a:endCxn id="741" idx="2"/>
          </p:cNvCxnSpPr>
          <p:nvPr/>
        </p:nvCxnSpPr>
        <p:spPr>
          <a:xfrm>
            <a:off x="4892663" y="2380688"/>
            <a:ext cx="1932600" cy="191100"/>
          </a:xfrm>
          <a:prstGeom prst="straightConnector1">
            <a:avLst/>
          </a:prstGeom>
          <a:noFill/>
          <a:ln w="9525" cap="flat" cmpd="sng">
            <a:solidFill>
              <a:schemeClr val="accent4"/>
            </a:solidFill>
            <a:prstDash val="solid"/>
            <a:round/>
            <a:headEnd type="none" w="med" len="med"/>
            <a:tailEnd type="none" w="med" len="med"/>
          </a:ln>
        </p:spPr>
      </p:cxnSp>
      <p:cxnSp>
        <p:nvCxnSpPr>
          <p:cNvPr id="780" name="Google Shape;780;p23"/>
          <p:cNvCxnSpPr>
            <a:stCxn id="749" idx="3"/>
            <a:endCxn id="742" idx="2"/>
          </p:cNvCxnSpPr>
          <p:nvPr/>
        </p:nvCxnSpPr>
        <p:spPr>
          <a:xfrm>
            <a:off x="4892663" y="3521138"/>
            <a:ext cx="1932600" cy="187800"/>
          </a:xfrm>
          <a:prstGeom prst="straightConnector1">
            <a:avLst/>
          </a:prstGeom>
          <a:noFill/>
          <a:ln w="9525" cap="flat" cmpd="sng">
            <a:solidFill>
              <a:schemeClr val="accent5"/>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31" name="Rectangle 3">
            <a:extLst>
              <a:ext uri="{FF2B5EF4-FFF2-40B4-BE49-F238E27FC236}">
                <a16:creationId xmlns:a16="http://schemas.microsoft.com/office/drawing/2014/main" id="{1F66B1E6-8B65-49AA-BE07-5AAB641A024D}"/>
              </a:ext>
            </a:extLst>
          </p:cNvPr>
          <p:cNvSpPr txBox="1">
            <a:spLocks noChangeArrowheads="1"/>
          </p:cNvSpPr>
          <p:nvPr/>
        </p:nvSpPr>
        <p:spPr>
          <a:xfrm>
            <a:off x="660400" y="1028700"/>
            <a:ext cx="8229600" cy="45307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ltLang="pt-BR" sz="1600" dirty="0"/>
              <a:t>Turing (1950) "Computing machinery and intelligence":</a:t>
            </a:r>
          </a:p>
          <a:p>
            <a:pPr marL="285750" indent="-285750">
              <a:buFont typeface="Arial" panose="020B0604020202020204" pitchFamily="34" charset="0"/>
              <a:buChar char="•"/>
            </a:pPr>
            <a:r>
              <a:rPr lang="pt-BR" altLang="pt-BR" sz="1600" dirty="0"/>
              <a:t>“Máquinas podem pensar?" </a:t>
            </a:r>
            <a:r>
              <a:rPr lang="pt-BR" altLang="pt-BR" sz="1600" dirty="0">
                <a:sym typeface="Wingdings" panose="05000000000000000000" pitchFamily="2" charset="2"/>
              </a:rPr>
              <a:t></a:t>
            </a:r>
            <a:r>
              <a:rPr lang="pt-BR" altLang="pt-BR" sz="1600" dirty="0"/>
              <a:t> “Máquinas podem comportar-se inteligentemente?"</a:t>
            </a:r>
          </a:p>
          <a:p>
            <a:pPr marL="285750" indent="-285750">
              <a:buFont typeface="Arial" panose="020B0604020202020204" pitchFamily="34" charset="0"/>
              <a:buChar char="•"/>
            </a:pPr>
            <a:r>
              <a:rPr lang="pt-BR" altLang="pt-BR" sz="1600" dirty="0"/>
              <a:t>O teste operacional para comportamento inteligente: Jogo de imitação.</a:t>
            </a:r>
          </a:p>
          <a:p>
            <a:pPr>
              <a:lnSpc>
                <a:spcPct val="90000"/>
              </a:lnSpc>
            </a:pPr>
            <a:endParaRPr lang="pt-BR" altLang="pt-BR" sz="1800" dirty="0"/>
          </a:p>
          <a:p>
            <a:pPr>
              <a:lnSpc>
                <a:spcPct val="90000"/>
              </a:lnSpc>
            </a:pPr>
            <a:endParaRPr lang="en-US" altLang="pt-BR" sz="1800" dirty="0"/>
          </a:p>
          <a:p>
            <a:pPr>
              <a:lnSpc>
                <a:spcPct val="90000"/>
              </a:lnSpc>
            </a:pPr>
            <a:endParaRPr lang="pt-BR" altLang="pt-BR" sz="1800" dirty="0"/>
          </a:p>
          <a:p>
            <a:pPr>
              <a:lnSpc>
                <a:spcPct val="90000"/>
              </a:lnSpc>
            </a:pPr>
            <a:endParaRPr lang="pt-BR" altLang="pt-BR" sz="1800" dirty="0"/>
          </a:p>
          <a:p>
            <a:pPr>
              <a:lnSpc>
                <a:spcPct val="90000"/>
              </a:lnSpc>
            </a:pPr>
            <a:endParaRPr lang="pt-BR" altLang="pt-BR" sz="1800" dirty="0"/>
          </a:p>
          <a:p>
            <a:pPr>
              <a:lnSpc>
                <a:spcPct val="90000"/>
              </a:lnSpc>
            </a:pPr>
            <a:endParaRPr lang="pt-BR" altLang="pt-BR" sz="1800" dirty="0"/>
          </a:p>
          <a:p>
            <a:pPr>
              <a:lnSpc>
                <a:spcPct val="90000"/>
              </a:lnSpc>
            </a:pPr>
            <a:endParaRPr lang="pt-BR" altLang="pt-BR" sz="1800" dirty="0"/>
          </a:p>
          <a:p>
            <a:pPr marL="285750" indent="-285750">
              <a:buFont typeface="Arial" panose="020B0604020202020204" pitchFamily="34" charset="0"/>
              <a:buChar char="•"/>
            </a:pPr>
            <a:r>
              <a:rPr lang="pt-BR" altLang="pt-BR" dirty="0"/>
              <a:t>Previram que, até 2000, uma máquina teria uma chance 30% de enganar uma pessoa por 5 minutos leigos.</a:t>
            </a:r>
          </a:p>
          <a:p>
            <a:pPr marL="285750" indent="-285750">
              <a:buFont typeface="Arial" panose="020B0604020202020204" pitchFamily="34" charset="0"/>
              <a:buChar char="•"/>
            </a:pPr>
            <a:r>
              <a:rPr lang="pt-BR" altLang="pt-BR" dirty="0"/>
              <a:t>Foram sugeridos os principais componentes da IA: </a:t>
            </a:r>
            <a:r>
              <a:rPr lang="pt-BR" altLang="pt-BR" b="1" dirty="0">
                <a:solidFill>
                  <a:schemeClr val="tx1"/>
                </a:solidFill>
              </a:rPr>
              <a:t>conhecimento, raciocínio, compreensão da linguagem, aprendizagem.</a:t>
            </a:r>
          </a:p>
        </p:txBody>
      </p:sp>
      <p:sp>
        <p:nvSpPr>
          <p:cNvPr id="32" name="Título 1">
            <a:extLst>
              <a:ext uri="{FF2B5EF4-FFF2-40B4-BE49-F238E27FC236}">
                <a16:creationId xmlns:a16="http://schemas.microsoft.com/office/drawing/2014/main" id="{2585F406-77B3-4F16-A794-D76C7630C629}"/>
              </a:ext>
            </a:extLst>
          </p:cNvPr>
          <p:cNvSpPr>
            <a:spLocks noGrp="1"/>
          </p:cNvSpPr>
          <p:nvPr>
            <p:ph type="title"/>
          </p:nvPr>
        </p:nvSpPr>
        <p:spPr>
          <a:xfrm>
            <a:off x="457200" y="411475"/>
            <a:ext cx="8229600" cy="371400"/>
          </a:xfrm>
        </p:spPr>
        <p:txBody>
          <a:bodyPr>
            <a:normAutofit fontScale="90000"/>
          </a:bodyPr>
          <a:lstStyle/>
          <a:p>
            <a:r>
              <a:rPr lang="en-US" dirty="0">
                <a:effectLst/>
                <a:latin typeface="Calibri" panose="020F0502020204030204" pitchFamily="34" charset="0"/>
              </a:rPr>
              <a:t>Teste de Turing</a:t>
            </a:r>
          </a:p>
        </p:txBody>
      </p:sp>
      <p:pic>
        <p:nvPicPr>
          <p:cNvPr id="33" name="Picture 4" descr="turing">
            <a:extLst>
              <a:ext uri="{FF2B5EF4-FFF2-40B4-BE49-F238E27FC236}">
                <a16:creationId xmlns:a16="http://schemas.microsoft.com/office/drawing/2014/main" id="{27BF1512-C2B8-40FD-B3CC-C100FCE1C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81201"/>
            <a:ext cx="4406900" cy="14254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998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0"/>
          <p:cNvSpPr txBox="1">
            <a:spLocks noGrp="1"/>
          </p:cNvSpPr>
          <p:nvPr>
            <p:ph type="title"/>
          </p:nvPr>
        </p:nvSpPr>
        <p:spPr>
          <a:xfrm>
            <a:off x="561753" y="389912"/>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latin typeface="Calibri" panose="020F0502020204030204" pitchFamily="34" charset="0"/>
              </a:rPr>
              <a:t>Tipos de </a:t>
            </a:r>
            <a:r>
              <a:rPr lang="en-US" dirty="0" err="1">
                <a:effectLst/>
                <a:latin typeface="Calibri" panose="020F0502020204030204" pitchFamily="34" charset="0"/>
              </a:rPr>
              <a:t>sistemas</a:t>
            </a:r>
            <a:r>
              <a:rPr lang="en-US" dirty="0">
                <a:effectLst/>
                <a:latin typeface="Calibri" panose="020F0502020204030204" pitchFamily="34" charset="0"/>
              </a:rPr>
              <a:t> de </a:t>
            </a:r>
            <a:r>
              <a:rPr lang="en-US" dirty="0" err="1">
                <a:latin typeface="Calibri" panose="020F0502020204030204" pitchFamily="34" charset="0"/>
              </a:rPr>
              <a:t>Aprendizagem</a:t>
            </a:r>
            <a:r>
              <a:rPr lang="en-US" dirty="0">
                <a:latin typeface="Calibri" panose="020F0502020204030204" pitchFamily="34" charset="0"/>
              </a:rPr>
              <a:t> de </a:t>
            </a:r>
            <a:r>
              <a:rPr lang="en-US" dirty="0" err="1">
                <a:latin typeface="Calibri" panose="020F0502020204030204" pitchFamily="34" charset="0"/>
              </a:rPr>
              <a:t>Máquina</a:t>
            </a:r>
            <a:r>
              <a:rPr lang="en-US" dirty="0">
                <a:latin typeface="Calibri" panose="020F0502020204030204" pitchFamily="34" charset="0"/>
              </a:rPr>
              <a:t> (AM)</a:t>
            </a:r>
            <a:endParaRPr dirty="0"/>
          </a:p>
        </p:txBody>
      </p:sp>
      <p:sp>
        <p:nvSpPr>
          <p:cNvPr id="527" name="Google Shape;527;p20"/>
          <p:cNvSpPr txBox="1"/>
          <p:nvPr/>
        </p:nvSpPr>
        <p:spPr>
          <a:xfrm>
            <a:off x="3704250" y="2113000"/>
            <a:ext cx="17346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Machine learning</a:t>
            </a:r>
            <a:endParaRPr sz="1800" b="1" dirty="0">
              <a:solidFill>
                <a:srgbClr val="000000"/>
              </a:solidFill>
              <a:latin typeface="Fira Sans Extra Condensed"/>
              <a:ea typeface="Fira Sans Extra Condensed"/>
              <a:cs typeface="Fira Sans Extra Condensed"/>
              <a:sym typeface="Fira Sans Extra Condensed"/>
            </a:endParaRPr>
          </a:p>
        </p:txBody>
      </p:sp>
      <p:grpSp>
        <p:nvGrpSpPr>
          <p:cNvPr id="529" name="Google Shape;529;p20"/>
          <p:cNvGrpSpPr/>
          <p:nvPr/>
        </p:nvGrpSpPr>
        <p:grpSpPr>
          <a:xfrm>
            <a:off x="2788540" y="1012550"/>
            <a:ext cx="3515750" cy="3719409"/>
            <a:chOff x="2788540" y="1012550"/>
            <a:chExt cx="3515750" cy="3719409"/>
          </a:xfrm>
        </p:grpSpPr>
        <p:sp>
          <p:nvSpPr>
            <p:cNvPr id="530" name="Google Shape;530;p20"/>
            <p:cNvSpPr/>
            <p:nvPr/>
          </p:nvSpPr>
          <p:spPr>
            <a:xfrm>
              <a:off x="2788540" y="3035010"/>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1" name="Google Shape;531;p20"/>
            <p:cNvSpPr/>
            <p:nvPr/>
          </p:nvSpPr>
          <p:spPr>
            <a:xfrm>
              <a:off x="5947002" y="1913635"/>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2" name="Google Shape;532;p20"/>
            <p:cNvSpPr/>
            <p:nvPr/>
          </p:nvSpPr>
          <p:spPr>
            <a:xfrm>
              <a:off x="3499246" y="1623843"/>
              <a:ext cx="2125304" cy="3058016"/>
            </a:xfrm>
            <a:custGeom>
              <a:avLst/>
              <a:gdLst/>
              <a:ahLst/>
              <a:cxnLst/>
              <a:rect l="l" t="t" r="r" b="b"/>
              <a:pathLst>
                <a:path w="49706" h="71520" extrusionOk="0">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0"/>
            <p:cNvSpPr/>
            <p:nvPr/>
          </p:nvSpPr>
          <p:spPr>
            <a:xfrm>
              <a:off x="3509017" y="1622848"/>
              <a:ext cx="2125304" cy="3058016"/>
            </a:xfrm>
            <a:custGeom>
              <a:avLst/>
              <a:gdLst/>
              <a:ahLst/>
              <a:cxnLst/>
              <a:rect l="l" t="t" r="r" b="b"/>
              <a:pathLst>
                <a:path w="49706" h="71520" fill="none" extrusionOk="0">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457878" y="1571709"/>
              <a:ext cx="2227537" cy="3160250"/>
            </a:xfrm>
            <a:custGeom>
              <a:avLst/>
              <a:gdLst/>
              <a:ahLst/>
              <a:cxnLst/>
              <a:rect l="l" t="t" r="r" b="b"/>
              <a:pathLst>
                <a:path w="52097" h="73911" extrusionOk="0">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605738" y="1773103"/>
              <a:ext cx="1931827" cy="2757474"/>
            </a:xfrm>
            <a:custGeom>
              <a:avLst/>
              <a:gdLst/>
              <a:ahLst/>
              <a:cxnLst/>
              <a:rect l="l" t="t" r="r" b="b"/>
              <a:pathLst>
                <a:path w="45181" h="64491" extrusionOk="0">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0"/>
            <p:cNvSpPr/>
            <p:nvPr/>
          </p:nvSpPr>
          <p:spPr>
            <a:xfrm>
              <a:off x="4100416" y="1183543"/>
              <a:ext cx="278095" cy="620625"/>
            </a:xfrm>
            <a:custGeom>
              <a:avLst/>
              <a:gdLst/>
              <a:ahLst/>
              <a:cxnLst/>
              <a:rect l="l" t="t" r="r" b="b"/>
              <a:pathLst>
                <a:path w="6504" h="14515" extrusionOk="0">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4136333"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4620663" y="1052700"/>
              <a:ext cx="254364" cy="751463"/>
            </a:xfrm>
            <a:custGeom>
              <a:avLst/>
              <a:gdLst/>
              <a:ahLst/>
              <a:cxnLst/>
              <a:rect l="l" t="t" r="r" b="b"/>
              <a:pathLst>
                <a:path w="5949" h="17575" extrusionOk="0">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4786781" y="1215142"/>
              <a:ext cx="247651" cy="589027"/>
            </a:xfrm>
            <a:custGeom>
              <a:avLst/>
              <a:gdLst/>
              <a:ahLst/>
              <a:cxnLst/>
              <a:rect l="l" t="t" r="r" b="b"/>
              <a:pathLst>
                <a:path w="5792" h="13776" extrusionOk="0">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4954097"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4935240" y="1173195"/>
              <a:ext cx="145461" cy="145461"/>
            </a:xfrm>
            <a:custGeom>
              <a:avLst/>
              <a:gdLst/>
              <a:ahLst/>
              <a:cxnLst/>
              <a:rect l="l" t="t" r="r" b="b"/>
              <a:pathLst>
                <a:path w="3402" h="3402" extrusionOk="0">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4774595" y="1012550"/>
              <a:ext cx="145461" cy="145461"/>
            </a:xfrm>
            <a:custGeom>
              <a:avLst/>
              <a:gdLst/>
              <a:ahLst/>
              <a:cxnLst/>
              <a:rect l="l" t="t" r="r" b="b"/>
              <a:pathLst>
                <a:path w="3402" h="3402" extrusionOk="0">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4062702" y="1161009"/>
              <a:ext cx="145461" cy="145461"/>
            </a:xfrm>
            <a:custGeom>
              <a:avLst/>
              <a:gdLst/>
              <a:ahLst/>
              <a:cxnLst/>
              <a:rect l="l" t="t" r="r" b="b"/>
              <a:pathLst>
                <a:path w="3402" h="3402" extrusionOk="0">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5512058" y="2002208"/>
              <a:ext cx="620625" cy="278095"/>
            </a:xfrm>
            <a:custGeom>
              <a:avLst/>
              <a:gdLst/>
              <a:ahLst/>
              <a:cxnLst/>
              <a:rect l="l" t="t" r="r" b="b"/>
              <a:pathLst>
                <a:path w="14515" h="6504" extrusionOk="0">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5512058" y="2038083"/>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5512058" y="2522413"/>
              <a:ext cx="751463" cy="254364"/>
            </a:xfrm>
            <a:custGeom>
              <a:avLst/>
              <a:gdLst/>
              <a:ahLst/>
              <a:cxnLst/>
              <a:rect l="l" t="t" r="r" b="b"/>
              <a:pathLst>
                <a:path w="17575" h="5949" extrusionOk="0">
                  <a:moveTo>
                    <a:pt x="0" y="1"/>
                  </a:moveTo>
                  <a:lnTo>
                    <a:pt x="0" y="1182"/>
                  </a:lnTo>
                  <a:lnTo>
                    <a:pt x="11967" y="1182"/>
                  </a:lnTo>
                  <a:lnTo>
                    <a:pt x="16734" y="5949"/>
                  </a:lnTo>
                  <a:lnTo>
                    <a:pt x="17574" y="5109"/>
                  </a:lnTo>
                  <a:lnTo>
                    <a:pt x="12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5512058" y="2688532"/>
              <a:ext cx="588985" cy="248293"/>
            </a:xfrm>
            <a:custGeom>
              <a:avLst/>
              <a:gdLst/>
              <a:ahLst/>
              <a:cxnLst/>
              <a:rect l="l" t="t" r="r" b="b"/>
              <a:pathLst>
                <a:path w="13775" h="5807" extrusionOk="0">
                  <a:moveTo>
                    <a:pt x="0" y="1"/>
                  </a:moveTo>
                  <a:lnTo>
                    <a:pt x="0" y="1196"/>
                  </a:lnTo>
                  <a:lnTo>
                    <a:pt x="8325" y="1196"/>
                  </a:lnTo>
                  <a:lnTo>
                    <a:pt x="12935" y="5806"/>
                  </a:lnTo>
                  <a:lnTo>
                    <a:pt x="13775" y="4953"/>
                  </a:lnTo>
                  <a:lnTo>
                    <a:pt x="88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5512058" y="2855848"/>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998184" y="2836991"/>
              <a:ext cx="145461" cy="145461"/>
            </a:xfrm>
            <a:custGeom>
              <a:avLst/>
              <a:gdLst/>
              <a:ahLst/>
              <a:cxnLst/>
              <a:rect l="l" t="t" r="r" b="b"/>
              <a:pathLst>
                <a:path w="3402" h="3402" extrusionOk="0">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6158230" y="2676388"/>
              <a:ext cx="146060" cy="145418"/>
            </a:xfrm>
            <a:custGeom>
              <a:avLst/>
              <a:gdLst/>
              <a:ahLst/>
              <a:cxnLst/>
              <a:rect l="l" t="t" r="r" b="b"/>
              <a:pathLst>
                <a:path w="3416" h="3401" extrusionOk="0">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6010370" y="1964494"/>
              <a:ext cx="145461" cy="146060"/>
            </a:xfrm>
            <a:custGeom>
              <a:avLst/>
              <a:gdLst/>
              <a:ahLst/>
              <a:cxnLst/>
              <a:rect l="l" t="t" r="r" b="b"/>
              <a:pathLst>
                <a:path w="3402" h="3416" extrusionOk="0">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010705" y="2412008"/>
              <a:ext cx="620625" cy="278095"/>
            </a:xfrm>
            <a:custGeom>
              <a:avLst/>
              <a:gdLst/>
              <a:ahLst/>
              <a:cxnLst/>
              <a:rect l="l" t="t" r="r" b="b"/>
              <a:pathLst>
                <a:path w="14515" h="6504" extrusionOk="0">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330114" y="2447883"/>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2879863" y="2932213"/>
              <a:ext cx="751463" cy="254364"/>
            </a:xfrm>
            <a:custGeom>
              <a:avLst/>
              <a:gdLst/>
              <a:ahLst/>
              <a:cxnLst/>
              <a:rect l="l" t="t" r="r" b="b"/>
              <a:pathLst>
                <a:path w="17575" h="5949" extrusionOk="0">
                  <a:moveTo>
                    <a:pt x="5109" y="1"/>
                  </a:moveTo>
                  <a:lnTo>
                    <a:pt x="1" y="5109"/>
                  </a:lnTo>
                  <a:lnTo>
                    <a:pt x="840" y="5949"/>
                  </a:lnTo>
                  <a:lnTo>
                    <a:pt x="5607" y="1182"/>
                  </a:lnTo>
                  <a:lnTo>
                    <a:pt x="17575" y="1182"/>
                  </a:lnTo>
                  <a:lnTo>
                    <a:pt x="175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042304" y="3098332"/>
              <a:ext cx="589027" cy="248293"/>
            </a:xfrm>
            <a:custGeom>
              <a:avLst/>
              <a:gdLst/>
              <a:ahLst/>
              <a:cxnLst/>
              <a:rect l="l" t="t" r="r" b="b"/>
              <a:pathLst>
                <a:path w="13776" h="5807" extrusionOk="0">
                  <a:moveTo>
                    <a:pt x="4953" y="1"/>
                  </a:moveTo>
                  <a:lnTo>
                    <a:pt x="1" y="4953"/>
                  </a:lnTo>
                  <a:lnTo>
                    <a:pt x="841" y="5806"/>
                  </a:lnTo>
                  <a:lnTo>
                    <a:pt x="5451" y="1196"/>
                  </a:lnTo>
                  <a:lnTo>
                    <a:pt x="13776" y="1196"/>
                  </a:lnTo>
                  <a:lnTo>
                    <a:pt x="13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330114" y="3265648"/>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2999716" y="3246791"/>
              <a:ext cx="146102" cy="145461"/>
            </a:xfrm>
            <a:custGeom>
              <a:avLst/>
              <a:gdLst/>
              <a:ahLst/>
              <a:cxnLst/>
              <a:rect l="l" t="t" r="r" b="b"/>
              <a:pathLst>
                <a:path w="3417" h="3402" extrusionOk="0">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2839712" y="3086188"/>
              <a:ext cx="145461" cy="145418"/>
            </a:xfrm>
            <a:custGeom>
              <a:avLst/>
              <a:gdLst/>
              <a:ahLst/>
              <a:cxnLst/>
              <a:rect l="l" t="t" r="r" b="b"/>
              <a:pathLst>
                <a:path w="3402" h="3401" extrusionOk="0">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2987573" y="2374294"/>
              <a:ext cx="145461" cy="146060"/>
            </a:xfrm>
            <a:custGeom>
              <a:avLst/>
              <a:gdLst/>
              <a:ahLst/>
              <a:cxnLst/>
              <a:rect l="l" t="t" r="r" b="b"/>
              <a:pathLst>
                <a:path w="3402" h="3416" extrusionOk="0">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4011527" y="1180122"/>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61" name="Google Shape;561;p20"/>
            <p:cNvSpPr/>
            <p:nvPr/>
          </p:nvSpPr>
          <p:spPr>
            <a:xfrm>
              <a:off x="4179310" y="3452475"/>
              <a:ext cx="784800" cy="78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0"/>
            <p:cNvGrpSpPr/>
            <p:nvPr/>
          </p:nvGrpSpPr>
          <p:grpSpPr>
            <a:xfrm>
              <a:off x="4333697" y="3608632"/>
              <a:ext cx="472142" cy="472112"/>
              <a:chOff x="-44512325" y="3176075"/>
              <a:chExt cx="300900" cy="300900"/>
            </a:xfrm>
          </p:grpSpPr>
          <p:sp>
            <p:nvSpPr>
              <p:cNvPr id="563" name="Google Shape;563;p2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 name="Google Shape;566;p20"/>
          <p:cNvGrpSpPr/>
          <p:nvPr/>
        </p:nvGrpSpPr>
        <p:grpSpPr>
          <a:xfrm>
            <a:off x="6949580" y="3042675"/>
            <a:ext cx="1734600" cy="1080522"/>
            <a:chOff x="6949580" y="3042675"/>
            <a:chExt cx="1734600" cy="1080522"/>
          </a:xfrm>
        </p:grpSpPr>
        <p:sp>
          <p:nvSpPr>
            <p:cNvPr id="567" name="Google Shape;567;p20"/>
            <p:cNvSpPr/>
            <p:nvPr/>
          </p:nvSpPr>
          <p:spPr>
            <a:xfrm>
              <a:off x="7514630" y="3042675"/>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sp>
          <p:nvSpPr>
            <p:cNvPr id="568" name="Google Shape;568;p20"/>
            <p:cNvSpPr txBox="1"/>
            <p:nvPr/>
          </p:nvSpPr>
          <p:spPr>
            <a:xfrm>
              <a:off x="6949580" y="379139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Aprendizado por reforço</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570" name="Google Shape;570;p20"/>
          <p:cNvGrpSpPr/>
          <p:nvPr/>
        </p:nvGrpSpPr>
        <p:grpSpPr>
          <a:xfrm>
            <a:off x="6850933" y="1001783"/>
            <a:ext cx="1940420" cy="1103120"/>
            <a:chOff x="6850933" y="1001783"/>
            <a:chExt cx="1940420" cy="1103120"/>
          </a:xfrm>
        </p:grpSpPr>
        <p:sp>
          <p:nvSpPr>
            <p:cNvPr id="571" name="Google Shape;571;p20"/>
            <p:cNvSpPr/>
            <p:nvPr/>
          </p:nvSpPr>
          <p:spPr>
            <a:xfrm>
              <a:off x="7514630" y="1001783"/>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572" name="Google Shape;572;p20"/>
            <p:cNvSpPr txBox="1"/>
            <p:nvPr/>
          </p:nvSpPr>
          <p:spPr>
            <a:xfrm>
              <a:off x="6850933" y="1773103"/>
              <a:ext cx="194042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Aprendizado Semi-Supervisionado</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574" name="Google Shape;574;p20"/>
          <p:cNvGrpSpPr/>
          <p:nvPr/>
        </p:nvGrpSpPr>
        <p:grpSpPr>
          <a:xfrm>
            <a:off x="456753" y="1001783"/>
            <a:ext cx="1734600" cy="1114992"/>
            <a:chOff x="456753" y="1001783"/>
            <a:chExt cx="1734600" cy="1114992"/>
          </a:xfrm>
        </p:grpSpPr>
        <p:sp>
          <p:nvSpPr>
            <p:cNvPr id="575" name="Google Shape;575;p20"/>
            <p:cNvSpPr/>
            <p:nvPr/>
          </p:nvSpPr>
          <p:spPr>
            <a:xfrm>
              <a:off x="1021803" y="1001783"/>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576" name="Google Shape;576;p20"/>
            <p:cNvSpPr txBox="1"/>
            <p:nvPr/>
          </p:nvSpPr>
          <p:spPr>
            <a:xfrm>
              <a:off x="456753" y="1784975"/>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Aprendizado Supervisionado</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578" name="Google Shape;578;p20"/>
          <p:cNvGrpSpPr/>
          <p:nvPr/>
        </p:nvGrpSpPr>
        <p:grpSpPr>
          <a:xfrm>
            <a:off x="456753" y="3042675"/>
            <a:ext cx="1734600" cy="1080522"/>
            <a:chOff x="456753" y="3042675"/>
            <a:chExt cx="1734600" cy="1080522"/>
          </a:xfrm>
        </p:grpSpPr>
        <p:sp>
          <p:nvSpPr>
            <p:cNvPr id="579" name="Google Shape;579;p20"/>
            <p:cNvSpPr/>
            <p:nvPr/>
          </p:nvSpPr>
          <p:spPr>
            <a:xfrm>
              <a:off x="1021803" y="3042675"/>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580" name="Google Shape;580;p20"/>
            <p:cNvSpPr txBox="1"/>
            <p:nvPr/>
          </p:nvSpPr>
          <p:spPr>
            <a:xfrm>
              <a:off x="456753" y="379139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Aprendizado Não Supervisionado</a:t>
              </a:r>
              <a:endParaRPr sz="1800" b="1" dirty="0">
                <a:solidFill>
                  <a:srgbClr val="000000"/>
                </a:solidFill>
                <a:latin typeface="Fira Sans Extra Condensed"/>
                <a:ea typeface="Fira Sans Extra Condensed"/>
                <a:cs typeface="Fira Sans Extra Condensed"/>
                <a:sym typeface="Fira Sans Extra Condensed"/>
              </a:endParaRPr>
            </a:p>
          </p:txBody>
        </p:sp>
      </p:grpSp>
      <p:cxnSp>
        <p:nvCxnSpPr>
          <p:cNvPr id="582" name="Google Shape;582;p20"/>
          <p:cNvCxnSpPr>
            <a:stCxn id="560" idx="2"/>
            <a:endCxn id="575" idx="6"/>
          </p:cNvCxnSpPr>
          <p:nvPr/>
        </p:nvCxnSpPr>
        <p:spPr>
          <a:xfrm flipH="1">
            <a:off x="1626227" y="1304022"/>
            <a:ext cx="2385300" cy="600"/>
          </a:xfrm>
          <a:prstGeom prst="bentConnector3">
            <a:avLst>
              <a:gd name="adj1" fmla="val 49998"/>
            </a:avLst>
          </a:prstGeom>
          <a:noFill/>
          <a:ln w="9525" cap="flat" cmpd="sng">
            <a:solidFill>
              <a:schemeClr val="dk2"/>
            </a:solidFill>
            <a:prstDash val="solid"/>
            <a:round/>
            <a:headEnd type="oval" w="med" len="med"/>
            <a:tailEnd type="none" w="med" len="med"/>
          </a:ln>
        </p:spPr>
      </p:cxnSp>
      <p:cxnSp>
        <p:nvCxnSpPr>
          <p:cNvPr id="583" name="Google Shape;583;p20"/>
          <p:cNvCxnSpPr>
            <a:stCxn id="579" idx="6"/>
            <a:endCxn id="530" idx="2"/>
          </p:cNvCxnSpPr>
          <p:nvPr/>
        </p:nvCxnSpPr>
        <p:spPr>
          <a:xfrm rot="10800000" flipH="1">
            <a:off x="1626303" y="3158925"/>
            <a:ext cx="1162200" cy="186000"/>
          </a:xfrm>
          <a:prstGeom prst="bentConnector3">
            <a:avLst>
              <a:gd name="adj1" fmla="val 50002"/>
            </a:avLst>
          </a:prstGeom>
          <a:noFill/>
          <a:ln w="9525" cap="flat" cmpd="sng">
            <a:solidFill>
              <a:schemeClr val="dk2"/>
            </a:solidFill>
            <a:prstDash val="solid"/>
            <a:round/>
            <a:headEnd type="none" w="med" len="med"/>
            <a:tailEnd type="oval" w="med" len="med"/>
          </a:ln>
        </p:spPr>
      </p:cxnSp>
      <p:cxnSp>
        <p:nvCxnSpPr>
          <p:cNvPr id="584" name="Google Shape;584;p20"/>
          <p:cNvCxnSpPr>
            <a:stCxn id="571" idx="2"/>
            <a:endCxn id="531" idx="6"/>
          </p:cNvCxnSpPr>
          <p:nvPr/>
        </p:nvCxnSpPr>
        <p:spPr>
          <a:xfrm flipH="1">
            <a:off x="6194930" y="1304033"/>
            <a:ext cx="1319700" cy="733500"/>
          </a:xfrm>
          <a:prstGeom prst="bentConnector3">
            <a:avLst>
              <a:gd name="adj1" fmla="val 50005"/>
            </a:avLst>
          </a:prstGeom>
          <a:noFill/>
          <a:ln w="9525" cap="flat" cmpd="sng">
            <a:solidFill>
              <a:schemeClr val="dk2"/>
            </a:solidFill>
            <a:prstDash val="solid"/>
            <a:round/>
            <a:headEnd type="none" w="med" len="med"/>
            <a:tailEnd type="oval" w="med" len="med"/>
          </a:ln>
        </p:spPr>
      </p:cxnSp>
      <p:cxnSp>
        <p:nvCxnSpPr>
          <p:cNvPr id="585" name="Google Shape;585;p20"/>
          <p:cNvCxnSpPr>
            <a:stCxn id="567" idx="2"/>
            <a:endCxn id="561" idx="6"/>
          </p:cNvCxnSpPr>
          <p:nvPr/>
        </p:nvCxnSpPr>
        <p:spPr>
          <a:xfrm flipH="1">
            <a:off x="4964030" y="3344925"/>
            <a:ext cx="2550600" cy="500100"/>
          </a:xfrm>
          <a:prstGeom prst="bentConnector3">
            <a:avLst>
              <a:gd name="adj1" fmla="val 49998"/>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22042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02D11-C020-4E86-9867-6B8EFAABEE5B}"/>
              </a:ext>
            </a:extLst>
          </p:cNvPr>
          <p:cNvSpPr>
            <a:spLocks noGrp="1"/>
          </p:cNvSpPr>
          <p:nvPr>
            <p:ph type="title"/>
          </p:nvPr>
        </p:nvSpPr>
        <p:spPr/>
        <p:txBody>
          <a:bodyPr>
            <a:normAutofit fontScale="90000"/>
          </a:bodyPr>
          <a:lstStyle/>
          <a:p>
            <a:r>
              <a:rPr lang="en-US" dirty="0" err="1">
                <a:effectLst/>
                <a:latin typeface="Calibri" panose="020F0502020204030204" pitchFamily="34" charset="0"/>
              </a:rPr>
              <a:t>Aprendizado</a:t>
            </a:r>
            <a:r>
              <a:rPr lang="en-US" dirty="0">
                <a:effectLst/>
                <a:latin typeface="Calibri" panose="020F0502020204030204" pitchFamily="34" charset="0"/>
              </a:rPr>
              <a:t> </a:t>
            </a:r>
            <a:r>
              <a:rPr lang="en-US" dirty="0" err="1">
                <a:effectLst/>
                <a:latin typeface="Calibri" panose="020F0502020204030204" pitchFamily="34" charset="0"/>
              </a:rPr>
              <a:t>Supervisionado</a:t>
            </a:r>
            <a:endParaRPr lang="en-US" dirty="0">
              <a:effectLst/>
              <a:latin typeface="Calibri" panose="020F0502020204030204" pitchFamily="34" charset="0"/>
            </a:endParaRPr>
          </a:p>
        </p:txBody>
      </p:sp>
      <p:pic>
        <p:nvPicPr>
          <p:cNvPr id="6" name="Picture 5">
            <a:extLst>
              <a:ext uri="{FF2B5EF4-FFF2-40B4-BE49-F238E27FC236}">
                <a16:creationId xmlns:a16="http://schemas.microsoft.com/office/drawing/2014/main" id="{123E1628-802D-46C8-8B2E-682B205646DF}"/>
              </a:ext>
            </a:extLst>
          </p:cNvPr>
          <p:cNvPicPr>
            <a:picLocks noChangeAspect="1"/>
          </p:cNvPicPr>
          <p:nvPr/>
        </p:nvPicPr>
        <p:blipFill>
          <a:blip r:embed="rId3"/>
          <a:stretch>
            <a:fillRect/>
          </a:stretch>
        </p:blipFill>
        <p:spPr>
          <a:xfrm>
            <a:off x="660400" y="1007750"/>
            <a:ext cx="7848600" cy="3724275"/>
          </a:xfrm>
          <a:prstGeom prst="rect">
            <a:avLst/>
          </a:prstGeom>
        </p:spPr>
      </p:pic>
    </p:spTree>
    <p:extLst>
      <p:ext uri="{BB962C8B-B14F-4D97-AF65-F5344CB8AC3E}">
        <p14:creationId xmlns:p14="http://schemas.microsoft.com/office/powerpoint/2010/main" val="123897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6F11-A2BE-4E4B-83C8-8D6C7826232A}"/>
              </a:ext>
            </a:extLst>
          </p:cNvPr>
          <p:cNvSpPr>
            <a:spLocks noGrp="1"/>
          </p:cNvSpPr>
          <p:nvPr>
            <p:ph type="title"/>
          </p:nvPr>
        </p:nvSpPr>
        <p:spPr/>
        <p:txBody>
          <a:bodyPr>
            <a:normAutofit fontScale="90000"/>
          </a:bodyPr>
          <a:lstStyle/>
          <a:p>
            <a:r>
              <a:rPr lang="pt-BR" dirty="0"/>
              <a:t>Aprendizado não supervisionado</a:t>
            </a:r>
          </a:p>
        </p:txBody>
      </p:sp>
      <p:pic>
        <p:nvPicPr>
          <p:cNvPr id="2050" name="Picture 2" descr="SciELO - Brasil - Perspectivas do uso de mineração de dados e aprendizado  de máquina em saúde e segurança no trabalho Perspectivas do uso de  mineração de dados e aprendizado de máquina">
            <a:extLst>
              <a:ext uri="{FF2B5EF4-FFF2-40B4-BE49-F238E27FC236}">
                <a16:creationId xmlns:a16="http://schemas.microsoft.com/office/drawing/2014/main" id="{5790CC73-C1F4-4811-BF31-77BF186A7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358" y="1130300"/>
            <a:ext cx="4995284"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140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6F11-A2BE-4E4B-83C8-8D6C7826232A}"/>
              </a:ext>
            </a:extLst>
          </p:cNvPr>
          <p:cNvSpPr>
            <a:spLocks noGrp="1"/>
          </p:cNvSpPr>
          <p:nvPr>
            <p:ph type="title"/>
          </p:nvPr>
        </p:nvSpPr>
        <p:spPr/>
        <p:txBody>
          <a:bodyPr>
            <a:normAutofit fontScale="90000"/>
          </a:bodyPr>
          <a:lstStyle/>
          <a:p>
            <a:r>
              <a:rPr lang="pt-BR" dirty="0"/>
              <a:t>Aprendizado semi supervisionado</a:t>
            </a:r>
          </a:p>
        </p:txBody>
      </p:sp>
      <p:pic>
        <p:nvPicPr>
          <p:cNvPr id="4098" name="Picture 2" descr="Learning with not Enough Data Part 1: Semi-Supervised Learning | Lil'Log">
            <a:extLst>
              <a:ext uri="{FF2B5EF4-FFF2-40B4-BE49-F238E27FC236}">
                <a16:creationId xmlns:a16="http://schemas.microsoft.com/office/drawing/2014/main" id="{722801F2-988A-4E2F-8320-DE9F1A806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30" y="927099"/>
            <a:ext cx="7326340" cy="396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559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6F11-A2BE-4E4B-83C8-8D6C7826232A}"/>
              </a:ext>
            </a:extLst>
          </p:cNvPr>
          <p:cNvSpPr>
            <a:spLocks noGrp="1"/>
          </p:cNvSpPr>
          <p:nvPr>
            <p:ph type="title"/>
          </p:nvPr>
        </p:nvSpPr>
        <p:spPr/>
        <p:txBody>
          <a:bodyPr>
            <a:normAutofit fontScale="90000"/>
          </a:bodyPr>
          <a:lstStyle/>
          <a:p>
            <a:r>
              <a:rPr lang="pt-BR" dirty="0"/>
              <a:t>Aprendizado por reforço</a:t>
            </a:r>
          </a:p>
        </p:txBody>
      </p:sp>
      <p:pic>
        <p:nvPicPr>
          <p:cNvPr id="6146" name="Picture 2" descr="Neuroevolução: uma aplicação em Aprendizado por Reforço. - Victor Oliveira">
            <a:extLst>
              <a:ext uri="{FF2B5EF4-FFF2-40B4-BE49-F238E27FC236}">
                <a16:creationId xmlns:a16="http://schemas.microsoft.com/office/drawing/2014/main" id="{D1CFAE4A-72E5-497B-8DC0-A138643D8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20475"/>
            <a:ext cx="381000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78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descr="machine learning historical data for Sale OFF 71%">
            <a:extLst>
              <a:ext uri="{FF2B5EF4-FFF2-40B4-BE49-F238E27FC236}">
                <a16:creationId xmlns:a16="http://schemas.microsoft.com/office/drawing/2014/main" id="{76FEE870-0950-4BB5-9A27-E8D4DE261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003" y="1138123"/>
            <a:ext cx="7451874" cy="37710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A490321-C14F-4F8C-ABCC-AE7808EB6003}"/>
              </a:ext>
            </a:extLst>
          </p:cNvPr>
          <p:cNvSpPr>
            <a:spLocks noGrp="1"/>
          </p:cNvSpPr>
          <p:nvPr>
            <p:ph type="title"/>
          </p:nvPr>
        </p:nvSpPr>
        <p:spPr>
          <a:xfrm>
            <a:off x="457200" y="411475"/>
            <a:ext cx="8229600" cy="371400"/>
          </a:xfrm>
        </p:spPr>
        <p:txBody>
          <a:bodyPr>
            <a:normAutofit fontScale="90000"/>
          </a:bodyPr>
          <a:lstStyle/>
          <a:p>
            <a:r>
              <a:rPr lang="pt-BR" dirty="0"/>
              <a:t>Processo de treinamento de modelos de AM</a:t>
            </a:r>
          </a:p>
        </p:txBody>
      </p:sp>
    </p:spTree>
    <p:extLst>
      <p:ext uri="{BB962C8B-B14F-4D97-AF65-F5344CB8AC3E}">
        <p14:creationId xmlns:p14="http://schemas.microsoft.com/office/powerpoint/2010/main" val="148533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Overfitting e underfitting em Machine Learning - ABRACD - ASSOCIAÇÃO  BRASILEIRA DE CIÊNCIA DE DADOS">
            <a:extLst>
              <a:ext uri="{FF2B5EF4-FFF2-40B4-BE49-F238E27FC236}">
                <a16:creationId xmlns:a16="http://schemas.microsoft.com/office/drawing/2014/main" id="{42889062-B89D-41C4-BD09-82BD81CF0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64" y="1119981"/>
            <a:ext cx="8353836" cy="29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77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Erick Douglas de Lima</a:t>
            </a:r>
            <a:endParaRPr dirty="0"/>
          </a:p>
        </p:txBody>
      </p:sp>
      <p:grpSp>
        <p:nvGrpSpPr>
          <p:cNvPr id="299" name="Google Shape;299;p16"/>
          <p:cNvGrpSpPr/>
          <p:nvPr/>
        </p:nvGrpSpPr>
        <p:grpSpPr>
          <a:xfrm>
            <a:off x="971395" y="1280392"/>
            <a:ext cx="3875565" cy="331800"/>
            <a:chOff x="6560105" y="1242025"/>
            <a:chExt cx="3875565" cy="331800"/>
          </a:xfrm>
        </p:grpSpPr>
        <p:sp>
          <p:nvSpPr>
            <p:cNvPr id="301" name="Google Shape;301;p16"/>
            <p:cNvSpPr txBox="1"/>
            <p:nvPr/>
          </p:nvSpPr>
          <p:spPr>
            <a:xfrm>
              <a:off x="6699232" y="1242025"/>
              <a:ext cx="373643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Bel.  Engenharia Eletrônica</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3" name="Google Shape;303;p16"/>
            <p:cNvSpPr/>
            <p:nvPr/>
          </p:nvSpPr>
          <p:spPr>
            <a:xfrm>
              <a:off x="6560105" y="1341850"/>
              <a:ext cx="139128" cy="13215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lt1"/>
                </a:solidFill>
              </a:endParaRPr>
            </a:p>
          </p:txBody>
        </p:sp>
      </p:grpSp>
      <p:grpSp>
        <p:nvGrpSpPr>
          <p:cNvPr id="99" name="Google Shape;299;p16">
            <a:extLst>
              <a:ext uri="{FF2B5EF4-FFF2-40B4-BE49-F238E27FC236}">
                <a16:creationId xmlns:a16="http://schemas.microsoft.com/office/drawing/2014/main" id="{9076A8F0-DE4E-4BD8-A5D9-3624A2331017}"/>
              </a:ext>
            </a:extLst>
          </p:cNvPr>
          <p:cNvGrpSpPr/>
          <p:nvPr/>
        </p:nvGrpSpPr>
        <p:grpSpPr>
          <a:xfrm>
            <a:off x="971396" y="1877734"/>
            <a:ext cx="4259228" cy="331800"/>
            <a:chOff x="6560106" y="1242025"/>
            <a:chExt cx="3875564" cy="331800"/>
          </a:xfrm>
        </p:grpSpPr>
        <p:sp>
          <p:nvSpPr>
            <p:cNvPr id="100" name="Google Shape;301;p16">
              <a:extLst>
                <a:ext uri="{FF2B5EF4-FFF2-40B4-BE49-F238E27FC236}">
                  <a16:creationId xmlns:a16="http://schemas.microsoft.com/office/drawing/2014/main" id="{5C1F62AE-C457-4B93-AD68-CB05879F0577}"/>
                </a:ext>
              </a:extLst>
            </p:cNvPr>
            <p:cNvSpPr txBox="1"/>
            <p:nvPr/>
          </p:nvSpPr>
          <p:spPr>
            <a:xfrm>
              <a:off x="6699232" y="1242025"/>
              <a:ext cx="373643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MSc. Engenharia de Produção e Sistemas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01" name="Google Shape;303;p16">
              <a:extLst>
                <a:ext uri="{FF2B5EF4-FFF2-40B4-BE49-F238E27FC236}">
                  <a16:creationId xmlns:a16="http://schemas.microsoft.com/office/drawing/2014/main" id="{1BE3B47F-FBB5-40E0-BC9F-927DE09BE34C}"/>
                </a:ext>
              </a:extLst>
            </p:cNvPr>
            <p:cNvSpPr/>
            <p:nvPr/>
          </p:nvSpPr>
          <p:spPr>
            <a:xfrm>
              <a:off x="6560106" y="1342294"/>
              <a:ext cx="126594" cy="132150"/>
            </a:xfrm>
            <a:prstGeom prst="ellipse">
              <a:avLst/>
            </a:prstGeom>
            <a:solidFill>
              <a:schemeClr val="accent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lt1"/>
                </a:solidFill>
              </a:endParaRPr>
            </a:p>
          </p:txBody>
        </p:sp>
      </p:grpSp>
      <p:grpSp>
        <p:nvGrpSpPr>
          <p:cNvPr id="102" name="Google Shape;299;p16">
            <a:extLst>
              <a:ext uri="{FF2B5EF4-FFF2-40B4-BE49-F238E27FC236}">
                <a16:creationId xmlns:a16="http://schemas.microsoft.com/office/drawing/2014/main" id="{E5CC503F-DFC5-4A31-9176-C50CB3C133FF}"/>
              </a:ext>
            </a:extLst>
          </p:cNvPr>
          <p:cNvGrpSpPr/>
          <p:nvPr/>
        </p:nvGrpSpPr>
        <p:grpSpPr>
          <a:xfrm>
            <a:off x="971395" y="2475076"/>
            <a:ext cx="4259228" cy="331800"/>
            <a:chOff x="6560106" y="1242025"/>
            <a:chExt cx="3875564" cy="331800"/>
          </a:xfrm>
        </p:grpSpPr>
        <p:sp>
          <p:nvSpPr>
            <p:cNvPr id="103" name="Google Shape;301;p16">
              <a:extLst>
                <a:ext uri="{FF2B5EF4-FFF2-40B4-BE49-F238E27FC236}">
                  <a16:creationId xmlns:a16="http://schemas.microsoft.com/office/drawing/2014/main" id="{2FB6FB2B-973C-4D1D-970B-BC27100D55EC}"/>
                </a:ext>
              </a:extLst>
            </p:cNvPr>
            <p:cNvSpPr txBox="1"/>
            <p:nvPr/>
          </p:nvSpPr>
          <p:spPr>
            <a:xfrm>
              <a:off x="6699232" y="1242025"/>
              <a:ext cx="373643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Cientista de Dados – Grupo Straumann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04" name="Google Shape;303;p16">
              <a:extLst>
                <a:ext uri="{FF2B5EF4-FFF2-40B4-BE49-F238E27FC236}">
                  <a16:creationId xmlns:a16="http://schemas.microsoft.com/office/drawing/2014/main" id="{509DB423-EEC9-4623-9535-9B2E31474A13}"/>
                </a:ext>
              </a:extLst>
            </p:cNvPr>
            <p:cNvSpPr/>
            <p:nvPr/>
          </p:nvSpPr>
          <p:spPr>
            <a:xfrm>
              <a:off x="6560106" y="1342294"/>
              <a:ext cx="126594" cy="13215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lt1"/>
                </a:solidFill>
              </a:endParaRPr>
            </a:p>
          </p:txBody>
        </p:sp>
      </p:grpSp>
      <p:sp>
        <p:nvSpPr>
          <p:cNvPr id="106" name="Google Shape;301;p16">
            <a:extLst>
              <a:ext uri="{FF2B5EF4-FFF2-40B4-BE49-F238E27FC236}">
                <a16:creationId xmlns:a16="http://schemas.microsoft.com/office/drawing/2014/main" id="{CBB66EF0-8279-4A4B-9175-6B3DA9F94F3C}"/>
              </a:ext>
            </a:extLst>
          </p:cNvPr>
          <p:cNvSpPr txBox="1"/>
          <p:nvPr/>
        </p:nvSpPr>
        <p:spPr>
          <a:xfrm>
            <a:off x="1124294" y="4469065"/>
            <a:ext cx="6555387"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rgbClr val="000000"/>
                </a:solidFill>
                <a:latin typeface="Fira Sans Extra Condensed"/>
                <a:ea typeface="Fira Sans Extra Condensed"/>
                <a:cs typeface="Fira Sans Extra Condensed"/>
                <a:sym typeface="Fira Sans Extra Condensed"/>
              </a:rPr>
              <a:t>LinkedIn:  </a:t>
            </a:r>
            <a:r>
              <a:rPr lang="en-US" sz="1800" dirty="0">
                <a:solidFill>
                  <a:srgbClr val="000000"/>
                </a:solidFill>
                <a:latin typeface="Fira Sans Extra Condensed"/>
                <a:ea typeface="Fira Sans Extra Condensed"/>
                <a:cs typeface="Fira Sans Extra Condensed"/>
                <a:sym typeface="Fira Sans Extra Condensed"/>
              </a:rPr>
              <a:t>https://www.linkedin.com/in/erick-douglas-ba531a179/</a:t>
            </a:r>
            <a:endParaRPr sz="1800" dirty="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ipos de aprendizagem. Preditivas: | by Italo José | aibrasil | Medium">
            <a:extLst>
              <a:ext uri="{FF2B5EF4-FFF2-40B4-BE49-F238E27FC236}">
                <a16:creationId xmlns:a16="http://schemas.microsoft.com/office/drawing/2014/main" id="{1185C7B1-B7EA-428B-9361-163DCFBCE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43" y="645318"/>
            <a:ext cx="7872185" cy="3444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41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6F11-A2BE-4E4B-83C8-8D6C7826232A}"/>
              </a:ext>
            </a:extLst>
          </p:cNvPr>
          <p:cNvSpPr>
            <a:spLocks noGrp="1"/>
          </p:cNvSpPr>
          <p:nvPr>
            <p:ph type="title"/>
          </p:nvPr>
        </p:nvSpPr>
        <p:spPr/>
        <p:txBody>
          <a:bodyPr>
            <a:normAutofit fontScale="90000"/>
          </a:bodyPr>
          <a:lstStyle/>
          <a:p>
            <a:r>
              <a:rPr lang="pt-BR" dirty="0"/>
              <a:t>Classificação</a:t>
            </a:r>
          </a:p>
        </p:txBody>
      </p:sp>
      <p:pic>
        <p:nvPicPr>
          <p:cNvPr id="4" name="Picture 3">
            <a:extLst>
              <a:ext uri="{FF2B5EF4-FFF2-40B4-BE49-F238E27FC236}">
                <a16:creationId xmlns:a16="http://schemas.microsoft.com/office/drawing/2014/main" id="{E964F132-36DF-4D4F-AE8A-75F1CECD1123}"/>
              </a:ext>
            </a:extLst>
          </p:cNvPr>
          <p:cNvPicPr>
            <a:picLocks noChangeAspect="1"/>
          </p:cNvPicPr>
          <p:nvPr/>
        </p:nvPicPr>
        <p:blipFill>
          <a:blip r:embed="rId3"/>
          <a:stretch>
            <a:fillRect/>
          </a:stretch>
        </p:blipFill>
        <p:spPr>
          <a:xfrm>
            <a:off x="1231900" y="1456448"/>
            <a:ext cx="2749550" cy="2461502"/>
          </a:xfrm>
          <a:prstGeom prst="rect">
            <a:avLst/>
          </a:prstGeom>
        </p:spPr>
      </p:pic>
      <p:pic>
        <p:nvPicPr>
          <p:cNvPr id="6" name="Picture 5">
            <a:extLst>
              <a:ext uri="{FF2B5EF4-FFF2-40B4-BE49-F238E27FC236}">
                <a16:creationId xmlns:a16="http://schemas.microsoft.com/office/drawing/2014/main" id="{AEA977A5-3764-49C0-957A-791D46EDF233}"/>
              </a:ext>
            </a:extLst>
          </p:cNvPr>
          <p:cNvPicPr>
            <a:picLocks noChangeAspect="1"/>
          </p:cNvPicPr>
          <p:nvPr/>
        </p:nvPicPr>
        <p:blipFill>
          <a:blip r:embed="rId4"/>
          <a:stretch>
            <a:fillRect/>
          </a:stretch>
        </p:blipFill>
        <p:spPr>
          <a:xfrm>
            <a:off x="4775200" y="1456448"/>
            <a:ext cx="3390900" cy="2671618"/>
          </a:xfrm>
          <a:prstGeom prst="rect">
            <a:avLst/>
          </a:prstGeom>
        </p:spPr>
      </p:pic>
    </p:spTree>
    <p:extLst>
      <p:ext uri="{BB962C8B-B14F-4D97-AF65-F5344CB8AC3E}">
        <p14:creationId xmlns:p14="http://schemas.microsoft.com/office/powerpoint/2010/main" val="2167312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6F11-A2BE-4E4B-83C8-8D6C7826232A}"/>
              </a:ext>
            </a:extLst>
          </p:cNvPr>
          <p:cNvSpPr>
            <a:spLocks noGrp="1"/>
          </p:cNvSpPr>
          <p:nvPr>
            <p:ph type="title"/>
          </p:nvPr>
        </p:nvSpPr>
        <p:spPr/>
        <p:txBody>
          <a:bodyPr>
            <a:normAutofit fontScale="90000"/>
          </a:bodyPr>
          <a:lstStyle/>
          <a:p>
            <a:r>
              <a:rPr lang="pt-BR" dirty="0"/>
              <a:t>Regressão</a:t>
            </a:r>
          </a:p>
        </p:txBody>
      </p:sp>
      <p:pic>
        <p:nvPicPr>
          <p:cNvPr id="4" name="Imagem 3">
            <a:extLst>
              <a:ext uri="{FF2B5EF4-FFF2-40B4-BE49-F238E27FC236}">
                <a16:creationId xmlns:a16="http://schemas.microsoft.com/office/drawing/2014/main" id="{8BAF963A-A779-4A5B-A622-5DF814165D34}"/>
              </a:ext>
            </a:extLst>
          </p:cNvPr>
          <p:cNvPicPr>
            <a:picLocks noChangeAspect="1"/>
          </p:cNvPicPr>
          <p:nvPr/>
        </p:nvPicPr>
        <p:blipFill>
          <a:blip r:embed="rId3"/>
          <a:stretch>
            <a:fillRect/>
          </a:stretch>
        </p:blipFill>
        <p:spPr>
          <a:xfrm>
            <a:off x="1706631" y="1321961"/>
            <a:ext cx="5730737" cy="2499577"/>
          </a:xfrm>
          <a:prstGeom prst="rect">
            <a:avLst/>
          </a:prstGeom>
        </p:spPr>
      </p:pic>
    </p:spTree>
    <p:extLst>
      <p:ext uri="{BB962C8B-B14F-4D97-AF65-F5344CB8AC3E}">
        <p14:creationId xmlns:p14="http://schemas.microsoft.com/office/powerpoint/2010/main" val="4040339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6F11-A2BE-4E4B-83C8-8D6C7826232A}"/>
              </a:ext>
            </a:extLst>
          </p:cNvPr>
          <p:cNvSpPr>
            <a:spLocks noGrp="1"/>
          </p:cNvSpPr>
          <p:nvPr>
            <p:ph type="title"/>
          </p:nvPr>
        </p:nvSpPr>
        <p:spPr/>
        <p:txBody>
          <a:bodyPr>
            <a:normAutofit fontScale="90000"/>
          </a:bodyPr>
          <a:lstStyle/>
          <a:p>
            <a:r>
              <a:rPr lang="pt-BR" dirty="0"/>
              <a:t>Sumarização, Agrupamento, Associação</a:t>
            </a:r>
          </a:p>
        </p:txBody>
      </p:sp>
      <p:pic>
        <p:nvPicPr>
          <p:cNvPr id="1026" name="Picture 2" descr="Clusterização de dados: entenda o conceito e formas de uso">
            <a:extLst>
              <a:ext uri="{FF2B5EF4-FFF2-40B4-BE49-F238E27FC236}">
                <a16:creationId xmlns:a16="http://schemas.microsoft.com/office/drawing/2014/main" id="{04B8CA49-FCB2-40AA-816D-593CD3005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950" y="1097429"/>
            <a:ext cx="68961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66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C4C20-147B-42A3-8D91-515CA4C55F33}"/>
              </a:ext>
            </a:extLst>
          </p:cNvPr>
          <p:cNvSpPr>
            <a:spLocks noGrp="1"/>
          </p:cNvSpPr>
          <p:nvPr>
            <p:ph type="title"/>
          </p:nvPr>
        </p:nvSpPr>
        <p:spPr/>
        <p:txBody>
          <a:bodyPr>
            <a:normAutofit fontScale="90000"/>
          </a:bodyPr>
          <a:lstStyle/>
          <a:p>
            <a:r>
              <a:rPr lang="en-US" dirty="0"/>
              <a:t>Tipos de dados</a:t>
            </a:r>
            <a:endParaRPr lang="pt-BR" dirty="0"/>
          </a:p>
        </p:txBody>
      </p:sp>
      <p:pic>
        <p:nvPicPr>
          <p:cNvPr id="3074" name="Picture 2" descr="Análise exploratória de dados">
            <a:extLst>
              <a:ext uri="{FF2B5EF4-FFF2-40B4-BE49-F238E27FC236}">
                <a16:creationId xmlns:a16="http://schemas.microsoft.com/office/drawing/2014/main" id="{F998F684-CBBF-40FF-AAAD-BADBFE14E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83" y="1449237"/>
            <a:ext cx="4151169" cy="269619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6309B74B-9821-4BDA-A958-B8C6BAF1BBB3}"/>
              </a:ext>
            </a:extLst>
          </p:cNvPr>
          <p:cNvPicPr>
            <a:picLocks noChangeAspect="1"/>
          </p:cNvPicPr>
          <p:nvPr/>
        </p:nvPicPr>
        <p:blipFill>
          <a:blip r:embed="rId3"/>
          <a:stretch>
            <a:fillRect/>
          </a:stretch>
        </p:blipFill>
        <p:spPr>
          <a:xfrm>
            <a:off x="4791214" y="1654736"/>
            <a:ext cx="4237087" cy="2248095"/>
          </a:xfrm>
          <a:prstGeom prst="rect">
            <a:avLst/>
          </a:prstGeom>
        </p:spPr>
      </p:pic>
    </p:spTree>
    <p:extLst>
      <p:ext uri="{BB962C8B-B14F-4D97-AF65-F5344CB8AC3E}">
        <p14:creationId xmlns:p14="http://schemas.microsoft.com/office/powerpoint/2010/main" val="2630153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C4C20-147B-42A3-8D91-515CA4C55F33}"/>
              </a:ext>
            </a:extLst>
          </p:cNvPr>
          <p:cNvSpPr>
            <a:spLocks noGrp="1"/>
          </p:cNvSpPr>
          <p:nvPr>
            <p:ph type="title"/>
          </p:nvPr>
        </p:nvSpPr>
        <p:spPr/>
        <p:txBody>
          <a:bodyPr>
            <a:normAutofit fontScale="90000"/>
          </a:bodyPr>
          <a:lstStyle/>
          <a:p>
            <a:r>
              <a:rPr lang="en-US" dirty="0" err="1"/>
              <a:t>Conceitos</a:t>
            </a:r>
            <a:r>
              <a:rPr lang="en-US" dirty="0"/>
              <a:t> de Python</a:t>
            </a:r>
            <a:endParaRPr lang="pt-BR" dirty="0"/>
          </a:p>
        </p:txBody>
      </p:sp>
      <p:sp>
        <p:nvSpPr>
          <p:cNvPr id="3" name="CaixaDeTexto 2">
            <a:extLst>
              <a:ext uri="{FF2B5EF4-FFF2-40B4-BE49-F238E27FC236}">
                <a16:creationId xmlns:a16="http://schemas.microsoft.com/office/drawing/2014/main" id="{0182331F-BE3D-4ED1-8FFC-F1C43CC0B975}"/>
              </a:ext>
            </a:extLst>
          </p:cNvPr>
          <p:cNvSpPr txBox="1"/>
          <p:nvPr/>
        </p:nvSpPr>
        <p:spPr>
          <a:xfrm>
            <a:off x="810883" y="1380226"/>
            <a:ext cx="6858000" cy="2246769"/>
          </a:xfrm>
          <a:prstGeom prst="rect">
            <a:avLst/>
          </a:prstGeom>
          <a:noFill/>
        </p:spPr>
        <p:txBody>
          <a:bodyPr wrap="square" rtlCol="0">
            <a:spAutoFit/>
          </a:bodyPr>
          <a:lstStyle/>
          <a:p>
            <a:pPr marL="285750" indent="-285750">
              <a:buFont typeface="Arial" panose="020B0604020202020204" pitchFamily="34" charset="0"/>
              <a:buChar char="•"/>
            </a:pPr>
            <a:r>
              <a:rPr lang="en-US" dirty="0" err="1"/>
              <a:t>Instalar</a:t>
            </a:r>
            <a:r>
              <a:rPr lang="en-US" dirty="0"/>
              <a:t> Visual Studio Code: IDE de </a:t>
            </a:r>
            <a:r>
              <a:rPr lang="en-US" dirty="0" err="1"/>
              <a:t>desenvolvimento</a:t>
            </a:r>
            <a:endParaRPr lang="en-US" dirty="0"/>
          </a:p>
          <a:p>
            <a:pPr marL="715963" lvl="1" indent="-354013">
              <a:buFont typeface="Courier New" panose="02070309020205020404" pitchFamily="49" charset="0"/>
              <a:buChar char="o"/>
            </a:pPr>
            <a:r>
              <a:rPr lang="en-US" dirty="0"/>
              <a:t>https://code.visualstudio.com/download	</a:t>
            </a:r>
          </a:p>
          <a:p>
            <a:pPr lvl="1"/>
            <a:r>
              <a:rPr lang="en-US" dirty="0"/>
              <a:t>               	</a:t>
            </a:r>
          </a:p>
          <a:p>
            <a:endParaRPr lang="en-US" dirty="0"/>
          </a:p>
          <a:p>
            <a:pPr marL="285750" indent="-285750">
              <a:buFont typeface="Arial" panose="020B0604020202020204" pitchFamily="34" charset="0"/>
              <a:buChar char="•"/>
            </a:pPr>
            <a:r>
              <a:rPr lang="en-US" dirty="0" err="1"/>
              <a:t>Instalar</a:t>
            </a:r>
            <a:r>
              <a:rPr lang="en-US" dirty="0"/>
              <a:t> Anaconda: Conjunto de ferramentas para </a:t>
            </a:r>
            <a:r>
              <a:rPr lang="en-US" dirty="0" err="1"/>
              <a:t>análise</a:t>
            </a:r>
            <a:r>
              <a:rPr lang="en-US" dirty="0"/>
              <a:t> de dados</a:t>
            </a:r>
          </a:p>
          <a:p>
            <a:pPr marL="715963" lvl="1" indent="-354013">
              <a:buFont typeface="Courier New" panose="02070309020205020404" pitchFamily="49" charset="0"/>
              <a:buChar char="o"/>
            </a:pPr>
            <a:r>
              <a:rPr lang="en-US" dirty="0">
                <a:hlinkClick r:id="rId2"/>
              </a:rPr>
              <a:t>https://www.anaconda.com/products/distribution</a:t>
            </a:r>
            <a:endParaRPr lang="en-US" dirty="0"/>
          </a:p>
          <a:p>
            <a:pPr marL="715963" lvl="1" indent="-354013">
              <a:buFont typeface="Courier New" panose="02070309020205020404" pitchFamily="49" charset="0"/>
              <a:buChar char="o"/>
            </a:pPr>
            <a:endParaRPr lang="en-US" dirty="0"/>
          </a:p>
          <a:p>
            <a:pPr marL="715963" lvl="1" indent="-354013">
              <a:buFont typeface="Courier New" panose="02070309020205020404" pitchFamily="49" charset="0"/>
              <a:buChar char="o"/>
            </a:pPr>
            <a:endParaRPr lang="en-US" dirty="0"/>
          </a:p>
          <a:p>
            <a:pPr marL="285750" indent="-285750">
              <a:buFont typeface="Arial" panose="020B0604020202020204" pitchFamily="34" charset="0"/>
              <a:buChar char="•"/>
            </a:pPr>
            <a:r>
              <a:rPr lang="en-US" dirty="0" err="1"/>
              <a:t>Criar</a:t>
            </a:r>
            <a:r>
              <a:rPr lang="en-US" dirty="0"/>
              <a:t> </a:t>
            </a:r>
            <a:r>
              <a:rPr lang="en-US" dirty="0" err="1"/>
              <a:t>conta</a:t>
            </a:r>
            <a:r>
              <a:rPr lang="en-US" dirty="0"/>
              <a:t> no google </a:t>
            </a:r>
            <a:r>
              <a:rPr lang="en-US" dirty="0" err="1"/>
              <a:t>colab</a:t>
            </a:r>
            <a:endParaRPr lang="en-US" dirty="0"/>
          </a:p>
          <a:p>
            <a:pPr marL="715963" lvl="1" indent="-354013">
              <a:buFont typeface="Courier New" panose="02070309020205020404" pitchFamily="49" charset="0"/>
              <a:buChar char="o"/>
            </a:pPr>
            <a:r>
              <a:rPr lang="en-US" dirty="0"/>
              <a:t>https://colab.research.google.com/?utm_source=scs-index</a:t>
            </a:r>
          </a:p>
        </p:txBody>
      </p:sp>
    </p:spTree>
    <p:extLst>
      <p:ext uri="{BB962C8B-B14F-4D97-AF65-F5344CB8AC3E}">
        <p14:creationId xmlns:p14="http://schemas.microsoft.com/office/powerpoint/2010/main" val="67457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C4C20-147B-42A3-8D91-515CA4C55F33}"/>
              </a:ext>
            </a:extLst>
          </p:cNvPr>
          <p:cNvSpPr>
            <a:spLocks noGrp="1"/>
          </p:cNvSpPr>
          <p:nvPr>
            <p:ph type="title"/>
          </p:nvPr>
        </p:nvSpPr>
        <p:spPr/>
        <p:txBody>
          <a:bodyPr>
            <a:normAutofit fontScale="90000"/>
          </a:bodyPr>
          <a:lstStyle/>
          <a:p>
            <a:r>
              <a:rPr lang="en-US" dirty="0" err="1"/>
              <a:t>Variáveis</a:t>
            </a:r>
            <a:endParaRPr lang="pt-BR" dirty="0"/>
          </a:p>
        </p:txBody>
      </p:sp>
      <p:sp>
        <p:nvSpPr>
          <p:cNvPr id="3" name="CaixaDeTexto 2">
            <a:extLst>
              <a:ext uri="{FF2B5EF4-FFF2-40B4-BE49-F238E27FC236}">
                <a16:creationId xmlns:a16="http://schemas.microsoft.com/office/drawing/2014/main" id="{0182331F-BE3D-4ED1-8FFC-F1C43CC0B975}"/>
              </a:ext>
            </a:extLst>
          </p:cNvPr>
          <p:cNvSpPr txBox="1"/>
          <p:nvPr/>
        </p:nvSpPr>
        <p:spPr>
          <a:xfrm>
            <a:off x="810883" y="1380226"/>
            <a:ext cx="6858000" cy="1384995"/>
          </a:xfrm>
          <a:prstGeom prst="rect">
            <a:avLst/>
          </a:prstGeom>
          <a:noFill/>
        </p:spPr>
        <p:txBody>
          <a:bodyPr wrap="square" rtlCol="0">
            <a:spAutoFit/>
          </a:bodyPr>
          <a:lstStyle/>
          <a:p>
            <a:pPr marL="285750" indent="-285750">
              <a:buFont typeface="Arial" panose="020B0604020202020204" pitchFamily="34" charset="0"/>
              <a:buChar char="•"/>
            </a:pPr>
            <a:r>
              <a:rPr lang="pt-BR" dirty="0"/>
              <a:t>Variáveis em Python são lugares reservados na memória de um dispositivo para o armazenamento de dados que posteriormente vão ser usados na execução de uma solução digital.</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Essas variáveis podem ter formatos e tamanhos diferentes, entre outras particularidades.</a:t>
            </a:r>
          </a:p>
        </p:txBody>
      </p:sp>
    </p:spTree>
    <p:extLst>
      <p:ext uri="{BB962C8B-B14F-4D97-AF65-F5344CB8AC3E}">
        <p14:creationId xmlns:p14="http://schemas.microsoft.com/office/powerpoint/2010/main" val="3913804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C4C20-147B-42A3-8D91-515CA4C55F33}"/>
              </a:ext>
            </a:extLst>
          </p:cNvPr>
          <p:cNvSpPr>
            <a:spLocks noGrp="1"/>
          </p:cNvSpPr>
          <p:nvPr>
            <p:ph type="title"/>
          </p:nvPr>
        </p:nvSpPr>
        <p:spPr/>
        <p:txBody>
          <a:bodyPr>
            <a:normAutofit fontScale="90000"/>
          </a:bodyPr>
          <a:lstStyle/>
          <a:p>
            <a:r>
              <a:rPr lang="en-US" dirty="0"/>
              <a:t>Tipos de </a:t>
            </a:r>
            <a:r>
              <a:rPr lang="en-US" dirty="0" err="1"/>
              <a:t>variáveis</a:t>
            </a:r>
            <a:endParaRPr lang="pt-BR" dirty="0"/>
          </a:p>
        </p:txBody>
      </p:sp>
      <p:sp>
        <p:nvSpPr>
          <p:cNvPr id="3" name="CaixaDeTexto 2">
            <a:extLst>
              <a:ext uri="{FF2B5EF4-FFF2-40B4-BE49-F238E27FC236}">
                <a16:creationId xmlns:a16="http://schemas.microsoft.com/office/drawing/2014/main" id="{0182331F-BE3D-4ED1-8FFC-F1C43CC0B975}"/>
              </a:ext>
            </a:extLst>
          </p:cNvPr>
          <p:cNvSpPr txBox="1"/>
          <p:nvPr/>
        </p:nvSpPr>
        <p:spPr>
          <a:xfrm>
            <a:off x="966159" y="1181819"/>
            <a:ext cx="6858000" cy="3288080"/>
          </a:xfrm>
          <a:prstGeom prst="rect">
            <a:avLst/>
          </a:prstGeom>
          <a:noFill/>
        </p:spPr>
        <p:txBody>
          <a:bodyPr wrap="square" rtlCol="0">
            <a:spAutoFit/>
          </a:bodyPr>
          <a:lstStyle/>
          <a:p>
            <a:pPr marL="285750" indent="-285750" algn="just">
              <a:spcBef>
                <a:spcPts val="200"/>
              </a:spcBef>
              <a:buFont typeface="Arial" panose="020B0604020202020204" pitchFamily="34" charset="0"/>
              <a:buChar char="•"/>
            </a:pPr>
            <a:r>
              <a:rPr lang="pt-BR" b="1" dirty="0"/>
              <a:t>Tipo inteiro (</a:t>
            </a:r>
            <a:r>
              <a:rPr lang="pt-BR" b="1" dirty="0" err="1"/>
              <a:t>int</a:t>
            </a:r>
            <a:r>
              <a:rPr lang="pt-BR" b="1" dirty="0"/>
              <a:t>): </a:t>
            </a:r>
            <a:r>
              <a:rPr lang="pt-BR" dirty="0"/>
              <a:t>tipagem composta por algarismos numéricos inteiros</a:t>
            </a:r>
          </a:p>
          <a:p>
            <a:pPr marL="285750" indent="-285750" algn="just">
              <a:spcBef>
                <a:spcPts val="200"/>
              </a:spcBef>
              <a:buFont typeface="Arial" panose="020B0604020202020204" pitchFamily="34" charset="0"/>
              <a:buChar char="•"/>
            </a:pPr>
            <a:r>
              <a:rPr lang="pt-BR" b="1" dirty="0"/>
              <a:t>Tipo ponto flutuante ou decimal (</a:t>
            </a:r>
            <a:r>
              <a:rPr lang="pt-BR" b="1" dirty="0" err="1"/>
              <a:t>float</a:t>
            </a:r>
            <a:r>
              <a:rPr lang="pt-BR" b="1" dirty="0"/>
              <a:t>): </a:t>
            </a:r>
            <a:r>
              <a:rPr lang="pt-BR" dirty="0"/>
              <a:t>tipagem composta por algarismos decimais (frações)</a:t>
            </a:r>
          </a:p>
          <a:p>
            <a:pPr marL="285750" indent="-285750" algn="just">
              <a:spcBef>
                <a:spcPts val="200"/>
              </a:spcBef>
              <a:buFont typeface="Arial" panose="020B0604020202020204" pitchFamily="34" charset="0"/>
              <a:buChar char="•"/>
            </a:pPr>
            <a:r>
              <a:rPr lang="pt-BR" b="1" dirty="0"/>
              <a:t>Tipo complexo (</a:t>
            </a:r>
            <a:r>
              <a:rPr lang="pt-BR" b="1" dirty="0" err="1"/>
              <a:t>complex</a:t>
            </a:r>
            <a:r>
              <a:rPr lang="pt-BR" b="1" dirty="0"/>
              <a:t>)</a:t>
            </a:r>
            <a:r>
              <a:rPr lang="pt-BR" dirty="0"/>
              <a:t>: tipagem composta por funções matemáticas</a:t>
            </a:r>
          </a:p>
          <a:p>
            <a:pPr marL="285750" indent="-285750" algn="just">
              <a:spcBef>
                <a:spcPts val="200"/>
              </a:spcBef>
              <a:buFont typeface="Arial" panose="020B0604020202020204" pitchFamily="34" charset="0"/>
              <a:buChar char="•"/>
            </a:pPr>
            <a:r>
              <a:rPr lang="pt-BR" b="1" dirty="0"/>
              <a:t>Tipo </a:t>
            </a:r>
            <a:r>
              <a:rPr lang="pt-BR" b="1" dirty="0" err="1"/>
              <a:t>string</a:t>
            </a:r>
            <a:r>
              <a:rPr lang="pt-BR" b="1" dirty="0"/>
              <a:t> (</a:t>
            </a:r>
            <a:r>
              <a:rPr lang="pt-BR" b="1" dirty="0" err="1"/>
              <a:t>str</a:t>
            </a:r>
            <a:r>
              <a:rPr lang="pt-BR" b="1" dirty="0"/>
              <a:t>): </a:t>
            </a:r>
            <a:r>
              <a:rPr lang="pt-BR" dirty="0"/>
              <a:t>tipagem composta por caracteres que formam palavras, frases e textos</a:t>
            </a:r>
          </a:p>
          <a:p>
            <a:pPr marL="285750" indent="-285750" algn="just">
              <a:spcBef>
                <a:spcPts val="200"/>
              </a:spcBef>
              <a:buFont typeface="Arial" panose="020B0604020202020204" pitchFamily="34" charset="0"/>
              <a:buChar char="•"/>
            </a:pPr>
            <a:r>
              <a:rPr lang="pt-BR" b="1" dirty="0" err="1"/>
              <a:t>Boolean</a:t>
            </a:r>
            <a:r>
              <a:rPr lang="pt-BR" b="1" dirty="0"/>
              <a:t> (</a:t>
            </a:r>
            <a:r>
              <a:rPr lang="pt-BR" b="1" dirty="0" err="1"/>
              <a:t>bool</a:t>
            </a:r>
            <a:r>
              <a:rPr lang="pt-BR" b="1" dirty="0"/>
              <a:t>)</a:t>
            </a:r>
            <a:r>
              <a:rPr lang="pt-BR" dirty="0"/>
              <a:t>: tipagem composta por lógicas binárias, ou seja, expressões que podem ser classificadas como verdadeiras ou falsas</a:t>
            </a:r>
          </a:p>
          <a:p>
            <a:pPr marL="285750" indent="-285750" algn="just">
              <a:spcBef>
                <a:spcPts val="200"/>
              </a:spcBef>
              <a:buFont typeface="Arial" panose="020B0604020202020204" pitchFamily="34" charset="0"/>
              <a:buChar char="•"/>
            </a:pPr>
            <a:r>
              <a:rPr lang="pt-BR" b="1" dirty="0"/>
              <a:t>Listas (</a:t>
            </a:r>
            <a:r>
              <a:rPr lang="pt-BR" b="1" dirty="0" err="1"/>
              <a:t>list</a:t>
            </a:r>
            <a:r>
              <a:rPr lang="pt-BR" b="1" dirty="0"/>
              <a:t>)</a:t>
            </a:r>
            <a:r>
              <a:rPr lang="pt-BR" dirty="0"/>
              <a:t>: tipagem que serve para agrupar outros tipos de variáveis, ainda que sejam distintas</a:t>
            </a:r>
          </a:p>
          <a:p>
            <a:pPr marL="285750" indent="-285750" algn="just">
              <a:spcBef>
                <a:spcPts val="200"/>
              </a:spcBef>
              <a:buFont typeface="Arial" panose="020B0604020202020204" pitchFamily="34" charset="0"/>
              <a:buChar char="•"/>
            </a:pPr>
            <a:r>
              <a:rPr lang="pt-BR" b="1" dirty="0" err="1"/>
              <a:t>Tuplas</a:t>
            </a:r>
            <a:r>
              <a:rPr lang="pt-BR" b="1" dirty="0"/>
              <a:t> (</a:t>
            </a:r>
            <a:r>
              <a:rPr lang="pt-BR" b="1" dirty="0" err="1"/>
              <a:t>tuple</a:t>
            </a:r>
            <a:r>
              <a:rPr lang="pt-BR" b="1" dirty="0"/>
              <a:t>)</a:t>
            </a:r>
            <a:r>
              <a:rPr lang="pt-BR" dirty="0"/>
              <a:t>: é uma espécie de lista, mas que não permite alterar elementos após a sua criação</a:t>
            </a:r>
          </a:p>
          <a:p>
            <a:pPr marL="285750" indent="-285750" algn="just">
              <a:spcBef>
                <a:spcPts val="200"/>
              </a:spcBef>
              <a:buFont typeface="Arial" panose="020B0604020202020204" pitchFamily="34" charset="0"/>
              <a:buChar char="•"/>
            </a:pPr>
            <a:r>
              <a:rPr lang="pt-BR" b="1" dirty="0"/>
              <a:t>Dicionários (</a:t>
            </a:r>
            <a:r>
              <a:rPr lang="pt-BR" b="1" dirty="0" err="1"/>
              <a:t>dict</a:t>
            </a:r>
            <a:r>
              <a:rPr lang="pt-BR" b="1" dirty="0"/>
              <a:t>)</a:t>
            </a:r>
            <a:r>
              <a:rPr lang="pt-BR" dirty="0"/>
              <a:t>: tipagem que estabelece uma relação de chave e valor entre dois elementos, onde o primeiro é a chave e o segundo é o valor.</a:t>
            </a:r>
          </a:p>
        </p:txBody>
      </p:sp>
    </p:spTree>
    <p:extLst>
      <p:ext uri="{BB962C8B-B14F-4D97-AF65-F5344CB8AC3E}">
        <p14:creationId xmlns:p14="http://schemas.microsoft.com/office/powerpoint/2010/main" val="1771882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6BB9C1-D718-4B65-B5B8-F8C9A80C8CD9}"/>
              </a:ext>
            </a:extLst>
          </p:cNvPr>
          <p:cNvSpPr>
            <a:spLocks noGrp="1"/>
          </p:cNvSpPr>
          <p:nvPr>
            <p:ph type="title"/>
          </p:nvPr>
        </p:nvSpPr>
        <p:spPr/>
        <p:txBody>
          <a:bodyPr>
            <a:normAutofit fontScale="90000"/>
          </a:bodyPr>
          <a:lstStyle/>
          <a:p>
            <a:r>
              <a:rPr lang="en-US" dirty="0" err="1"/>
              <a:t>Controle</a:t>
            </a:r>
            <a:r>
              <a:rPr lang="en-US" dirty="0"/>
              <a:t> de </a:t>
            </a:r>
            <a:r>
              <a:rPr lang="en-US" dirty="0" err="1"/>
              <a:t>fluxo</a:t>
            </a:r>
            <a:endParaRPr lang="pt-BR" dirty="0"/>
          </a:p>
        </p:txBody>
      </p:sp>
      <p:pic>
        <p:nvPicPr>
          <p:cNvPr id="4" name="Imagem 3">
            <a:extLst>
              <a:ext uri="{FF2B5EF4-FFF2-40B4-BE49-F238E27FC236}">
                <a16:creationId xmlns:a16="http://schemas.microsoft.com/office/drawing/2014/main" id="{63C26C2C-71E1-4037-9383-BE80586FB6BE}"/>
              </a:ext>
            </a:extLst>
          </p:cNvPr>
          <p:cNvPicPr>
            <a:picLocks noChangeAspect="1"/>
          </p:cNvPicPr>
          <p:nvPr/>
        </p:nvPicPr>
        <p:blipFill>
          <a:blip r:embed="rId2"/>
          <a:stretch>
            <a:fillRect/>
          </a:stretch>
        </p:blipFill>
        <p:spPr>
          <a:xfrm>
            <a:off x="1419951" y="1747191"/>
            <a:ext cx="2301439" cy="2080440"/>
          </a:xfrm>
          <a:prstGeom prst="rect">
            <a:avLst/>
          </a:prstGeom>
        </p:spPr>
      </p:pic>
      <p:pic>
        <p:nvPicPr>
          <p:cNvPr id="6" name="Imagem 5">
            <a:extLst>
              <a:ext uri="{FF2B5EF4-FFF2-40B4-BE49-F238E27FC236}">
                <a16:creationId xmlns:a16="http://schemas.microsoft.com/office/drawing/2014/main" id="{DF88E095-2C42-49E6-82B8-95532DDD3B9B}"/>
              </a:ext>
            </a:extLst>
          </p:cNvPr>
          <p:cNvPicPr>
            <a:picLocks noChangeAspect="1"/>
          </p:cNvPicPr>
          <p:nvPr/>
        </p:nvPicPr>
        <p:blipFill>
          <a:blip r:embed="rId3"/>
          <a:stretch>
            <a:fillRect/>
          </a:stretch>
        </p:blipFill>
        <p:spPr>
          <a:xfrm>
            <a:off x="4637777" y="1998672"/>
            <a:ext cx="3284505" cy="1577477"/>
          </a:xfrm>
          <a:prstGeom prst="rect">
            <a:avLst/>
          </a:prstGeom>
        </p:spPr>
      </p:pic>
    </p:spTree>
    <p:extLst>
      <p:ext uri="{BB962C8B-B14F-4D97-AF65-F5344CB8AC3E}">
        <p14:creationId xmlns:p14="http://schemas.microsoft.com/office/powerpoint/2010/main" val="1082376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C7C4F6-A235-4214-8096-7BEDD505D48E}"/>
              </a:ext>
            </a:extLst>
          </p:cNvPr>
          <p:cNvSpPr>
            <a:spLocks noGrp="1"/>
          </p:cNvSpPr>
          <p:nvPr>
            <p:ph type="title"/>
          </p:nvPr>
        </p:nvSpPr>
        <p:spPr/>
        <p:txBody>
          <a:bodyPr>
            <a:normAutofit fontScale="90000"/>
          </a:bodyPr>
          <a:lstStyle/>
          <a:p>
            <a:r>
              <a:rPr lang="en-US" dirty="0" err="1"/>
              <a:t>Laços</a:t>
            </a:r>
            <a:r>
              <a:rPr lang="en-US" dirty="0"/>
              <a:t> de </a:t>
            </a:r>
            <a:r>
              <a:rPr lang="en-US" dirty="0" err="1"/>
              <a:t>repetição</a:t>
            </a:r>
            <a:endParaRPr lang="pt-BR" dirty="0"/>
          </a:p>
        </p:txBody>
      </p:sp>
      <p:pic>
        <p:nvPicPr>
          <p:cNvPr id="4" name="Imagem 3">
            <a:extLst>
              <a:ext uri="{FF2B5EF4-FFF2-40B4-BE49-F238E27FC236}">
                <a16:creationId xmlns:a16="http://schemas.microsoft.com/office/drawing/2014/main" id="{2EC15776-ED66-4F18-8929-F389D25BC0F5}"/>
              </a:ext>
            </a:extLst>
          </p:cNvPr>
          <p:cNvPicPr>
            <a:picLocks noChangeAspect="1"/>
          </p:cNvPicPr>
          <p:nvPr/>
        </p:nvPicPr>
        <p:blipFill>
          <a:blip r:embed="rId3"/>
          <a:stretch>
            <a:fillRect/>
          </a:stretch>
        </p:blipFill>
        <p:spPr>
          <a:xfrm>
            <a:off x="504568" y="1182959"/>
            <a:ext cx="4881937" cy="3138388"/>
          </a:xfrm>
          <a:prstGeom prst="rect">
            <a:avLst/>
          </a:prstGeom>
        </p:spPr>
      </p:pic>
      <p:pic>
        <p:nvPicPr>
          <p:cNvPr id="6" name="Imagem 5">
            <a:extLst>
              <a:ext uri="{FF2B5EF4-FFF2-40B4-BE49-F238E27FC236}">
                <a16:creationId xmlns:a16="http://schemas.microsoft.com/office/drawing/2014/main" id="{E08C00CB-7BFF-43BB-A709-F853BA546B1A}"/>
              </a:ext>
            </a:extLst>
          </p:cNvPr>
          <p:cNvPicPr>
            <a:picLocks noChangeAspect="1"/>
          </p:cNvPicPr>
          <p:nvPr/>
        </p:nvPicPr>
        <p:blipFill>
          <a:blip r:embed="rId4"/>
          <a:stretch>
            <a:fillRect/>
          </a:stretch>
        </p:blipFill>
        <p:spPr>
          <a:xfrm>
            <a:off x="6112200" y="868412"/>
            <a:ext cx="2751058" cy="800169"/>
          </a:xfrm>
          <a:prstGeom prst="rect">
            <a:avLst/>
          </a:prstGeom>
        </p:spPr>
      </p:pic>
      <p:pic>
        <p:nvPicPr>
          <p:cNvPr id="8" name="Imagem 7">
            <a:extLst>
              <a:ext uri="{FF2B5EF4-FFF2-40B4-BE49-F238E27FC236}">
                <a16:creationId xmlns:a16="http://schemas.microsoft.com/office/drawing/2014/main" id="{4324D02B-5445-4889-AC19-AA21D391D30F}"/>
              </a:ext>
            </a:extLst>
          </p:cNvPr>
          <p:cNvPicPr>
            <a:picLocks noChangeAspect="1"/>
          </p:cNvPicPr>
          <p:nvPr/>
        </p:nvPicPr>
        <p:blipFill>
          <a:blip r:embed="rId5"/>
          <a:stretch>
            <a:fillRect/>
          </a:stretch>
        </p:blipFill>
        <p:spPr>
          <a:xfrm>
            <a:off x="6112200" y="3070044"/>
            <a:ext cx="1836579" cy="800169"/>
          </a:xfrm>
          <a:prstGeom prst="rect">
            <a:avLst/>
          </a:prstGeom>
        </p:spPr>
      </p:pic>
      <p:pic>
        <p:nvPicPr>
          <p:cNvPr id="12" name="Imagem 11">
            <a:extLst>
              <a:ext uri="{FF2B5EF4-FFF2-40B4-BE49-F238E27FC236}">
                <a16:creationId xmlns:a16="http://schemas.microsoft.com/office/drawing/2014/main" id="{50B33E00-3C53-47AA-9D1C-FF1A35D11274}"/>
              </a:ext>
            </a:extLst>
          </p:cNvPr>
          <p:cNvPicPr>
            <a:picLocks noChangeAspect="1"/>
          </p:cNvPicPr>
          <p:nvPr/>
        </p:nvPicPr>
        <p:blipFill>
          <a:blip r:embed="rId6"/>
          <a:stretch>
            <a:fillRect/>
          </a:stretch>
        </p:blipFill>
        <p:spPr>
          <a:xfrm>
            <a:off x="6198464" y="4016452"/>
            <a:ext cx="1104996" cy="1082134"/>
          </a:xfrm>
          <a:prstGeom prst="rect">
            <a:avLst/>
          </a:prstGeom>
        </p:spPr>
      </p:pic>
      <p:pic>
        <p:nvPicPr>
          <p:cNvPr id="14" name="Imagem 13">
            <a:extLst>
              <a:ext uri="{FF2B5EF4-FFF2-40B4-BE49-F238E27FC236}">
                <a16:creationId xmlns:a16="http://schemas.microsoft.com/office/drawing/2014/main" id="{9830B0ED-AA50-42A0-82F6-0DF3A9B54FB8}"/>
              </a:ext>
            </a:extLst>
          </p:cNvPr>
          <p:cNvPicPr>
            <a:picLocks noChangeAspect="1"/>
          </p:cNvPicPr>
          <p:nvPr/>
        </p:nvPicPr>
        <p:blipFill>
          <a:blip r:embed="rId7"/>
          <a:stretch>
            <a:fillRect/>
          </a:stretch>
        </p:blipFill>
        <p:spPr>
          <a:xfrm>
            <a:off x="6198464" y="1852839"/>
            <a:ext cx="1463167" cy="662997"/>
          </a:xfrm>
          <a:prstGeom prst="rect">
            <a:avLst/>
          </a:prstGeom>
        </p:spPr>
      </p:pic>
    </p:spTree>
    <p:extLst>
      <p:ext uri="{BB962C8B-B14F-4D97-AF65-F5344CB8AC3E}">
        <p14:creationId xmlns:p14="http://schemas.microsoft.com/office/powerpoint/2010/main" val="396138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23" y="296229"/>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800" b="1" dirty="0"/>
              <a:t>Machine Learning Aplicado aos processos de Manutenção</a:t>
            </a:r>
            <a:endParaRPr dirty="0"/>
          </a:p>
        </p:txBody>
      </p:sp>
      <p:grpSp>
        <p:nvGrpSpPr>
          <p:cNvPr id="241" name="Google Shape;241;p16"/>
          <p:cNvGrpSpPr/>
          <p:nvPr/>
        </p:nvGrpSpPr>
        <p:grpSpPr>
          <a:xfrm>
            <a:off x="453498" y="2031090"/>
            <a:ext cx="1884726" cy="1967949"/>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89BFDED9-E819-43D4-BC0D-F6F5E5E2E6CB}"/>
              </a:ext>
            </a:extLst>
          </p:cNvPr>
          <p:cNvSpPr txBox="1"/>
          <p:nvPr/>
        </p:nvSpPr>
        <p:spPr>
          <a:xfrm>
            <a:off x="1405701" y="1223873"/>
            <a:ext cx="1206239" cy="523220"/>
          </a:xfrm>
          <a:prstGeom prst="rect">
            <a:avLst/>
          </a:prstGeom>
          <a:noFill/>
        </p:spPr>
        <p:txBody>
          <a:bodyPr wrap="square" rtlCol="0">
            <a:spAutoFit/>
          </a:bodyPr>
          <a:lstStyle/>
          <a:p>
            <a:r>
              <a:rPr lang="en-US" sz="2800" b="1" dirty="0">
                <a:solidFill>
                  <a:schemeClr val="dk1"/>
                </a:solidFill>
                <a:latin typeface="Fira Sans Extra Condensed"/>
                <a:sym typeface="Fira Sans Extra Condensed"/>
              </a:rPr>
              <a:t>Aula</a:t>
            </a:r>
            <a:r>
              <a:rPr lang="en-US" dirty="0"/>
              <a:t> </a:t>
            </a:r>
            <a:r>
              <a:rPr lang="en-US" sz="2800" b="1" dirty="0">
                <a:solidFill>
                  <a:schemeClr val="dk1"/>
                </a:solidFill>
                <a:latin typeface="Fira Sans Extra Condensed"/>
              </a:rPr>
              <a:t>1:</a:t>
            </a:r>
            <a:endParaRPr lang="pt-BR" sz="2800" b="1" dirty="0">
              <a:solidFill>
                <a:schemeClr val="dk1"/>
              </a:solidFill>
              <a:latin typeface="Fira Sans Extra Condensed"/>
            </a:endParaRPr>
          </a:p>
        </p:txBody>
      </p:sp>
      <p:sp>
        <p:nvSpPr>
          <p:cNvPr id="19" name="CaixaDeTexto 18">
            <a:extLst>
              <a:ext uri="{FF2B5EF4-FFF2-40B4-BE49-F238E27FC236}">
                <a16:creationId xmlns:a16="http://schemas.microsoft.com/office/drawing/2014/main" id="{6F1F1BDE-7FBE-46E0-BA71-166E0AEF7837}"/>
              </a:ext>
            </a:extLst>
          </p:cNvPr>
          <p:cNvSpPr txBox="1"/>
          <p:nvPr/>
        </p:nvSpPr>
        <p:spPr>
          <a:xfrm>
            <a:off x="3241964" y="1300168"/>
            <a:ext cx="5112789" cy="2031325"/>
          </a:xfrm>
          <a:prstGeom prst="rect">
            <a:avLst/>
          </a:prstGeom>
          <a:noFill/>
        </p:spPr>
        <p:txBody>
          <a:bodyPr wrap="square" rtlCol="0">
            <a:spAutoFit/>
          </a:bodyPr>
          <a:lstStyle/>
          <a:p>
            <a:pPr marL="285750" indent="-285750">
              <a:buFont typeface="Arial" panose="020B0604020202020204" pitchFamily="34" charset="0"/>
              <a:buChar char="•"/>
            </a:pPr>
            <a:r>
              <a:rPr lang="pt-BR" dirty="0">
                <a:effectLst/>
                <a:latin typeface="+mj-lt"/>
              </a:rPr>
              <a:t>Manutenção industrial: O que é e como funciona?</a:t>
            </a:r>
          </a:p>
          <a:p>
            <a:pPr marL="285750" indent="-285750">
              <a:buFont typeface="Arial" panose="020B0604020202020204" pitchFamily="34" charset="0"/>
              <a:buChar char="•"/>
            </a:pPr>
            <a:r>
              <a:rPr lang="pt-BR" dirty="0">
                <a:latin typeface="+mj-lt"/>
              </a:rPr>
              <a:t>Estratégias</a:t>
            </a:r>
            <a:r>
              <a:rPr lang="pt-BR" dirty="0">
                <a:effectLst/>
                <a:latin typeface="+mj-lt"/>
              </a:rPr>
              <a:t> de manutenção</a:t>
            </a:r>
          </a:p>
          <a:p>
            <a:pPr marL="285750" indent="-285750">
              <a:buFont typeface="Arial" panose="020B0604020202020204" pitchFamily="34" charset="0"/>
              <a:buChar char="•"/>
            </a:pPr>
            <a:r>
              <a:rPr lang="en" dirty="0">
                <a:latin typeface="+mj-lt"/>
              </a:rPr>
              <a:t>Principais técnicas de análise para manutenção</a:t>
            </a:r>
            <a:endParaRPr lang="pt-BR" dirty="0">
              <a:latin typeface="+mj-lt"/>
            </a:endParaRPr>
          </a:p>
          <a:p>
            <a:pPr marL="285750" indent="-285750">
              <a:buFont typeface="Arial" panose="020B0604020202020204" pitchFamily="34" charset="0"/>
              <a:buChar char="•"/>
            </a:pPr>
            <a:r>
              <a:rPr lang="pt-BR" dirty="0">
                <a:effectLst/>
                <a:latin typeface="+mj-lt"/>
              </a:rPr>
              <a:t>Arquitetura de Sistemas de Manutenção</a:t>
            </a:r>
          </a:p>
          <a:p>
            <a:pPr marL="285750" indent="-285750">
              <a:buFont typeface="Arial" panose="020B0604020202020204" pitchFamily="34" charset="0"/>
              <a:buChar char="•"/>
            </a:pPr>
            <a:r>
              <a:rPr lang="pt-BR" dirty="0">
                <a:effectLst/>
                <a:latin typeface="+mj-lt"/>
              </a:rPr>
              <a:t>Aprendizagem de máquina na manuten</a:t>
            </a:r>
            <a:r>
              <a:rPr lang="en-US" dirty="0">
                <a:effectLst/>
                <a:latin typeface="+mj-lt"/>
              </a:rPr>
              <a:t>ção industrial</a:t>
            </a:r>
          </a:p>
          <a:p>
            <a:pPr marL="285750" indent="-285750">
              <a:buFont typeface="Arial" panose="020B0604020202020204" pitchFamily="34" charset="0"/>
              <a:buChar char="•"/>
            </a:pPr>
            <a:r>
              <a:rPr lang="en-US" dirty="0">
                <a:latin typeface="+mj-lt"/>
              </a:rPr>
              <a:t>O que é </a:t>
            </a:r>
            <a:r>
              <a:rPr lang="en-US" dirty="0" err="1">
                <a:latin typeface="+mj-lt"/>
              </a:rPr>
              <a:t>aprendizagem</a:t>
            </a:r>
            <a:r>
              <a:rPr lang="en-US" dirty="0">
                <a:latin typeface="+mj-lt"/>
              </a:rPr>
              <a:t> de </a:t>
            </a:r>
            <a:r>
              <a:rPr lang="en-US" dirty="0" err="1">
                <a:latin typeface="+mj-lt"/>
              </a:rPr>
              <a:t>máquina</a:t>
            </a:r>
            <a:endParaRPr lang="pt-BR" dirty="0">
              <a:latin typeface="+mj-lt"/>
            </a:endParaRPr>
          </a:p>
          <a:p>
            <a:pPr marL="285750" indent="-285750">
              <a:buFont typeface="Arial" panose="020B0604020202020204" pitchFamily="34" charset="0"/>
              <a:buChar char="•"/>
            </a:pPr>
            <a:r>
              <a:rPr lang="en-US" dirty="0" err="1">
                <a:effectLst/>
                <a:latin typeface="+mj-lt"/>
              </a:rPr>
              <a:t>Conceitos</a:t>
            </a:r>
            <a:r>
              <a:rPr lang="en-US" dirty="0">
                <a:effectLst/>
                <a:latin typeface="+mj-lt"/>
              </a:rPr>
              <a:t> de </a:t>
            </a:r>
            <a:r>
              <a:rPr lang="en-US" dirty="0" err="1">
                <a:effectLst/>
                <a:latin typeface="+mj-lt"/>
              </a:rPr>
              <a:t>Aprendizagem</a:t>
            </a:r>
            <a:r>
              <a:rPr lang="en-US" dirty="0">
                <a:effectLst/>
                <a:latin typeface="+mj-lt"/>
              </a:rPr>
              <a:t> de </a:t>
            </a:r>
            <a:r>
              <a:rPr lang="en-US" dirty="0" err="1">
                <a:effectLst/>
                <a:latin typeface="+mj-lt"/>
              </a:rPr>
              <a:t>Máquina</a:t>
            </a:r>
            <a:r>
              <a:rPr lang="en-US" dirty="0">
                <a:effectLst/>
                <a:latin typeface="+mj-lt"/>
              </a:rPr>
              <a:t> (AM)</a:t>
            </a:r>
          </a:p>
          <a:p>
            <a:pPr marL="285750" indent="-285750">
              <a:buFont typeface="Arial" panose="020B0604020202020204" pitchFamily="34" charset="0"/>
              <a:buChar char="•"/>
            </a:pPr>
            <a:r>
              <a:rPr lang="en-US" dirty="0" err="1">
                <a:latin typeface="+mj-lt"/>
              </a:rPr>
              <a:t>Conceitos</a:t>
            </a:r>
            <a:r>
              <a:rPr lang="en-US" dirty="0">
                <a:latin typeface="+mj-lt"/>
              </a:rPr>
              <a:t> de programação em Python</a:t>
            </a:r>
            <a:endParaRPr lang="en-US" dirty="0">
              <a:effectLst/>
              <a:latin typeface="+mj-lt"/>
            </a:endParaRPr>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19227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A0C40-9726-4339-9090-297DE2C7995C}"/>
              </a:ext>
            </a:extLst>
          </p:cNvPr>
          <p:cNvSpPr>
            <a:spLocks noGrp="1"/>
          </p:cNvSpPr>
          <p:nvPr>
            <p:ph type="title"/>
          </p:nvPr>
        </p:nvSpPr>
        <p:spPr/>
        <p:txBody>
          <a:bodyPr>
            <a:normAutofit fontScale="90000"/>
          </a:bodyPr>
          <a:lstStyle/>
          <a:p>
            <a:r>
              <a:rPr lang="en-US" dirty="0" err="1"/>
              <a:t>Funções</a:t>
            </a:r>
            <a:endParaRPr lang="pt-BR" dirty="0"/>
          </a:p>
        </p:txBody>
      </p:sp>
      <p:pic>
        <p:nvPicPr>
          <p:cNvPr id="4" name="Imagem 3">
            <a:extLst>
              <a:ext uri="{FF2B5EF4-FFF2-40B4-BE49-F238E27FC236}">
                <a16:creationId xmlns:a16="http://schemas.microsoft.com/office/drawing/2014/main" id="{C1AE9130-08AA-46BC-A2B0-440231919E55}"/>
              </a:ext>
            </a:extLst>
          </p:cNvPr>
          <p:cNvPicPr>
            <a:picLocks noChangeAspect="1"/>
          </p:cNvPicPr>
          <p:nvPr/>
        </p:nvPicPr>
        <p:blipFill>
          <a:blip r:embed="rId2"/>
          <a:stretch>
            <a:fillRect/>
          </a:stretch>
        </p:blipFill>
        <p:spPr>
          <a:xfrm>
            <a:off x="5281433" y="1937420"/>
            <a:ext cx="3756986" cy="1646063"/>
          </a:xfrm>
          <a:prstGeom prst="rect">
            <a:avLst/>
          </a:prstGeom>
        </p:spPr>
      </p:pic>
      <p:sp>
        <p:nvSpPr>
          <p:cNvPr id="6" name="CaixaDeTexto 5">
            <a:extLst>
              <a:ext uri="{FF2B5EF4-FFF2-40B4-BE49-F238E27FC236}">
                <a16:creationId xmlns:a16="http://schemas.microsoft.com/office/drawing/2014/main" id="{40AFC0E7-DA77-4E77-9314-106728ACC4BB}"/>
              </a:ext>
            </a:extLst>
          </p:cNvPr>
          <p:cNvSpPr txBox="1"/>
          <p:nvPr/>
        </p:nvSpPr>
        <p:spPr>
          <a:xfrm>
            <a:off x="457200" y="1219011"/>
            <a:ext cx="4572000" cy="2893100"/>
          </a:xfrm>
          <a:prstGeom prst="rect">
            <a:avLst/>
          </a:prstGeom>
          <a:noFill/>
        </p:spPr>
        <p:txBody>
          <a:bodyPr wrap="square">
            <a:spAutoFit/>
          </a:bodyPr>
          <a:lstStyle/>
          <a:p>
            <a:pPr algn="l"/>
            <a:r>
              <a:rPr lang="pt-BR" b="0" i="0" dirty="0">
                <a:solidFill>
                  <a:srgbClr val="000000"/>
                </a:solidFill>
                <a:effectLst/>
                <a:latin typeface="+mj-lt"/>
              </a:rPr>
              <a:t>No Python, as funções:</a:t>
            </a:r>
          </a:p>
          <a:p>
            <a:pPr marL="266700" indent="-266700" algn="l">
              <a:buFont typeface="Arial" panose="020B0604020202020204" pitchFamily="34" charset="0"/>
              <a:buChar char="•"/>
            </a:pPr>
            <a:r>
              <a:rPr lang="pt-BR" b="0" i="0" dirty="0">
                <a:solidFill>
                  <a:srgbClr val="000000"/>
                </a:solidFill>
                <a:effectLst/>
                <a:latin typeface="+mj-lt"/>
              </a:rPr>
              <a:t>Podem retornar ou não objetos.</a:t>
            </a:r>
          </a:p>
          <a:p>
            <a:pPr marL="266700" indent="-266700" algn="l">
              <a:buFont typeface="Arial" panose="020B0604020202020204" pitchFamily="34" charset="0"/>
              <a:buChar char="•"/>
            </a:pPr>
            <a:r>
              <a:rPr lang="pt-BR" b="0" i="0" dirty="0">
                <a:solidFill>
                  <a:srgbClr val="000000"/>
                </a:solidFill>
                <a:effectLst/>
                <a:latin typeface="+mj-lt"/>
              </a:rPr>
              <a:t>Aceitam </a:t>
            </a:r>
            <a:r>
              <a:rPr lang="pt-BR" b="0" i="1" dirty="0">
                <a:solidFill>
                  <a:srgbClr val="000000"/>
                </a:solidFill>
                <a:effectLst/>
                <a:latin typeface="+mj-lt"/>
              </a:rPr>
              <a:t>Doc </a:t>
            </a:r>
            <a:r>
              <a:rPr lang="pt-BR" b="0" i="1" dirty="0" err="1">
                <a:solidFill>
                  <a:srgbClr val="000000"/>
                </a:solidFill>
                <a:effectLst/>
                <a:latin typeface="+mj-lt"/>
              </a:rPr>
              <a:t>Strings</a:t>
            </a:r>
            <a:r>
              <a:rPr lang="pt-BR" b="0" i="0" dirty="0">
                <a:solidFill>
                  <a:srgbClr val="000000"/>
                </a:solidFill>
                <a:effectLst/>
                <a:latin typeface="+mj-lt"/>
              </a:rPr>
              <a:t>.</a:t>
            </a:r>
          </a:p>
          <a:p>
            <a:pPr marL="266700" indent="-266700" algn="l">
              <a:buFont typeface="Arial" panose="020B0604020202020204" pitchFamily="34" charset="0"/>
              <a:buChar char="•"/>
            </a:pPr>
            <a:r>
              <a:rPr lang="pt-BR" b="0" i="0" dirty="0">
                <a:solidFill>
                  <a:srgbClr val="000000"/>
                </a:solidFill>
                <a:effectLst/>
                <a:latin typeface="+mj-lt"/>
              </a:rPr>
              <a:t>Aceitam parâmetros opcionais (com </a:t>
            </a:r>
            <a:r>
              <a:rPr lang="pt-BR" b="0" i="1" dirty="0">
                <a:solidFill>
                  <a:srgbClr val="000000"/>
                </a:solidFill>
                <a:effectLst/>
                <a:latin typeface="+mj-lt"/>
              </a:rPr>
              <a:t>defaults</a:t>
            </a:r>
            <a:r>
              <a:rPr lang="pt-BR" b="0" i="0" dirty="0">
                <a:solidFill>
                  <a:srgbClr val="000000"/>
                </a:solidFill>
                <a:effectLst/>
                <a:latin typeface="+mj-lt"/>
              </a:rPr>
              <a:t>). Se não for passado o parâmetro será igual ao </a:t>
            </a:r>
            <a:r>
              <a:rPr lang="pt-BR" b="0" i="1" dirty="0">
                <a:solidFill>
                  <a:srgbClr val="000000"/>
                </a:solidFill>
                <a:effectLst/>
                <a:latin typeface="+mj-lt"/>
              </a:rPr>
              <a:t>default</a:t>
            </a:r>
            <a:r>
              <a:rPr lang="pt-BR" b="0" i="0" dirty="0">
                <a:solidFill>
                  <a:srgbClr val="000000"/>
                </a:solidFill>
                <a:effectLst/>
                <a:latin typeface="+mj-lt"/>
              </a:rPr>
              <a:t> definido na função.</a:t>
            </a:r>
          </a:p>
          <a:p>
            <a:pPr marL="266700" indent="-266700" algn="l">
              <a:buFont typeface="Arial" panose="020B0604020202020204" pitchFamily="34" charset="0"/>
              <a:buChar char="•"/>
            </a:pPr>
            <a:r>
              <a:rPr lang="pt-BR" b="0" i="0" dirty="0">
                <a:solidFill>
                  <a:srgbClr val="000000"/>
                </a:solidFill>
                <a:effectLst/>
                <a:latin typeface="+mj-lt"/>
              </a:rPr>
              <a:t>Aceitam que os parâmetros sejam passados com nome. Neste caso, a ordem em que os parâmetros foram passados não importa.</a:t>
            </a:r>
          </a:p>
          <a:p>
            <a:pPr marL="266700" indent="-266700" algn="l">
              <a:buFont typeface="Arial" panose="020B0604020202020204" pitchFamily="34" charset="0"/>
              <a:buChar char="•"/>
            </a:pPr>
            <a:r>
              <a:rPr lang="pt-BR" b="0" i="0" dirty="0">
                <a:solidFill>
                  <a:srgbClr val="000000"/>
                </a:solidFill>
                <a:effectLst/>
                <a:latin typeface="+mj-lt"/>
              </a:rPr>
              <a:t>Tem </a:t>
            </a:r>
            <a:r>
              <a:rPr lang="pt-BR" b="0" i="1" dirty="0" err="1">
                <a:solidFill>
                  <a:srgbClr val="000000"/>
                </a:solidFill>
                <a:effectLst/>
                <a:latin typeface="+mj-lt"/>
              </a:rPr>
              <a:t>namespace</a:t>
            </a:r>
            <a:r>
              <a:rPr lang="pt-BR" b="0" i="0" dirty="0">
                <a:solidFill>
                  <a:srgbClr val="000000"/>
                </a:solidFill>
                <a:effectLst/>
                <a:latin typeface="+mj-lt"/>
              </a:rPr>
              <a:t> próprio (escopo local), e por isso podem ofuscar definições de escopo global.</a:t>
            </a:r>
          </a:p>
          <a:p>
            <a:pPr marL="266700" indent="-266700" algn="l">
              <a:buFont typeface="Arial" panose="020B0604020202020204" pitchFamily="34" charset="0"/>
              <a:buChar char="•"/>
            </a:pPr>
            <a:r>
              <a:rPr lang="pt-BR" b="0" i="0" dirty="0">
                <a:solidFill>
                  <a:srgbClr val="000000"/>
                </a:solidFill>
                <a:effectLst/>
                <a:latin typeface="+mj-lt"/>
              </a:rPr>
              <a:t>Podem ter suas propriedades alteradas (geralmente por decoradores).</a:t>
            </a:r>
          </a:p>
        </p:txBody>
      </p:sp>
    </p:spTree>
    <p:extLst>
      <p:ext uri="{BB962C8B-B14F-4D97-AF65-F5344CB8AC3E}">
        <p14:creationId xmlns:p14="http://schemas.microsoft.com/office/powerpoint/2010/main" val="4063586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E4D8F-02A8-41FC-9AC6-A60474298B5F}"/>
              </a:ext>
            </a:extLst>
          </p:cNvPr>
          <p:cNvSpPr>
            <a:spLocks noGrp="1"/>
          </p:cNvSpPr>
          <p:nvPr>
            <p:ph type="title"/>
          </p:nvPr>
        </p:nvSpPr>
        <p:spPr>
          <a:xfrm>
            <a:off x="345056" y="1964230"/>
            <a:ext cx="8229600" cy="371400"/>
          </a:xfrm>
        </p:spPr>
        <p:txBody>
          <a:bodyPr>
            <a:normAutofit fontScale="90000"/>
          </a:bodyPr>
          <a:lstStyle/>
          <a:p>
            <a:r>
              <a:rPr lang="en-US" dirty="0" err="1"/>
              <a:t>Perguntas</a:t>
            </a:r>
            <a:r>
              <a:rPr lang="en-US" dirty="0"/>
              <a:t>??</a:t>
            </a:r>
            <a:endParaRPr lang="pt-BR" dirty="0"/>
          </a:p>
        </p:txBody>
      </p:sp>
    </p:spTree>
    <p:extLst>
      <p:ext uri="{BB962C8B-B14F-4D97-AF65-F5344CB8AC3E}">
        <p14:creationId xmlns:p14="http://schemas.microsoft.com/office/powerpoint/2010/main" val="72618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443DC-D46D-442A-A8FF-D86CF2374379}"/>
              </a:ext>
            </a:extLst>
          </p:cNvPr>
          <p:cNvSpPr>
            <a:spLocks noGrp="1"/>
          </p:cNvSpPr>
          <p:nvPr>
            <p:ph type="title"/>
          </p:nvPr>
        </p:nvSpPr>
        <p:spPr/>
        <p:txBody>
          <a:bodyPr>
            <a:normAutofit fontScale="90000"/>
          </a:bodyPr>
          <a:lstStyle/>
          <a:p>
            <a:r>
              <a:rPr lang="pt-BR" dirty="0">
                <a:effectLst/>
                <a:latin typeface="Calibri" panose="020F0502020204030204" pitchFamily="34" charset="0"/>
              </a:rPr>
              <a:t>Manutenção industrial: O que é e como funciona?</a:t>
            </a:r>
            <a:br>
              <a:rPr lang="pt-BR" dirty="0">
                <a:effectLst/>
                <a:latin typeface="Calibri" panose="020F0502020204030204" pitchFamily="34" charset="0"/>
              </a:rPr>
            </a:br>
            <a:endParaRPr lang="pt-BR" dirty="0"/>
          </a:p>
        </p:txBody>
      </p:sp>
      <p:sp>
        <p:nvSpPr>
          <p:cNvPr id="4" name="CaixaDeTexto 3">
            <a:extLst>
              <a:ext uri="{FF2B5EF4-FFF2-40B4-BE49-F238E27FC236}">
                <a16:creationId xmlns:a16="http://schemas.microsoft.com/office/drawing/2014/main" id="{AD42EB6A-1C06-45F2-800B-5F145FB19267}"/>
              </a:ext>
            </a:extLst>
          </p:cNvPr>
          <p:cNvSpPr txBox="1"/>
          <p:nvPr/>
        </p:nvSpPr>
        <p:spPr>
          <a:xfrm>
            <a:off x="457200" y="1003922"/>
            <a:ext cx="8229600" cy="4431983"/>
          </a:xfrm>
          <a:prstGeom prst="rect">
            <a:avLst/>
          </a:prstGeom>
          <a:noFill/>
        </p:spPr>
        <p:txBody>
          <a:bodyPr wrap="square" rtlCol="0">
            <a:spAutoFit/>
          </a:bodyPr>
          <a:lstStyle/>
          <a:p>
            <a:r>
              <a:rPr lang="en-US" dirty="0"/>
              <a:t>O que é Manutenção Industrial?</a:t>
            </a:r>
          </a:p>
          <a:p>
            <a:endParaRPr lang="en-US" dirty="0"/>
          </a:p>
          <a:p>
            <a:pPr marL="357188" indent="-357188"/>
            <a:r>
              <a:rPr lang="en-US" dirty="0"/>
              <a:t>      “</a:t>
            </a:r>
            <a:r>
              <a:rPr lang="pt-BR" b="0" i="1" dirty="0">
                <a:solidFill>
                  <a:srgbClr val="363636"/>
                </a:solidFill>
                <a:effectLst/>
                <a:latin typeface="Lato" panose="020B0604020202020204" pitchFamily="34" charset="0"/>
              </a:rPr>
              <a:t>A combinação de ações técnicas e administrativas, incluindo as de supervisão, destinadas a manter ou recolocar um item em um estado no qual possa desempenhar uma função requerida.”  (ABNT)</a:t>
            </a:r>
          </a:p>
          <a:p>
            <a:pPr marL="357188" indent="-357188"/>
            <a:endParaRPr lang="en-US" dirty="0"/>
          </a:p>
          <a:p>
            <a:pPr>
              <a:spcAft>
                <a:spcPts val="600"/>
              </a:spcAft>
            </a:pPr>
            <a:endParaRPr lang="en-US" dirty="0"/>
          </a:p>
          <a:p>
            <a:pPr>
              <a:spcAft>
                <a:spcPts val="600"/>
              </a:spcAft>
            </a:pPr>
            <a:r>
              <a:rPr lang="en-US" dirty="0"/>
              <a:t>Como funciona a Manutenção Indústrial?</a:t>
            </a:r>
          </a:p>
          <a:p>
            <a:pPr>
              <a:spcAft>
                <a:spcPts val="600"/>
              </a:spcAft>
            </a:pPr>
            <a:endParaRPr lang="en-US" dirty="0">
              <a:latin typeface="+mn-lt"/>
            </a:endParaRPr>
          </a:p>
          <a:p>
            <a:pPr marL="354013" lvl="4" indent="-177800" algn="just">
              <a:spcAft>
                <a:spcPts val="600"/>
              </a:spcAft>
              <a:buFont typeface="Arial" panose="020B0604020202020204" pitchFamily="34" charset="0"/>
              <a:buChar char="•"/>
              <a:tabLst>
                <a:tab pos="541338" algn="l"/>
              </a:tabLst>
            </a:pPr>
            <a:r>
              <a:rPr lang="en-US" dirty="0">
                <a:latin typeface="+mn-lt"/>
              </a:rPr>
              <a:t>Atrav</a:t>
            </a:r>
            <a:r>
              <a:rPr lang="pt-BR" dirty="0">
                <a:latin typeface="+mn-lt"/>
              </a:rPr>
              <a:t>és de um </a:t>
            </a:r>
            <a:r>
              <a:rPr lang="en-US" dirty="0">
                <a:latin typeface="+mn-lt"/>
              </a:rPr>
              <a:t>conjunto de atividades pré-planejadas cujo objetivo é garantir a vida útil de um equipamento.</a:t>
            </a:r>
          </a:p>
          <a:p>
            <a:pPr marL="354013" lvl="1" indent="-177800" algn="just">
              <a:spcAft>
                <a:spcPts val="600"/>
              </a:spcAft>
              <a:buFont typeface="Arial" panose="020B0604020202020204" pitchFamily="34" charset="0"/>
              <a:buChar char="•"/>
              <a:tabLst>
                <a:tab pos="541338" algn="l"/>
              </a:tabLst>
            </a:pPr>
            <a:r>
              <a:rPr lang="en-US" dirty="0">
                <a:latin typeface="+mn-lt"/>
              </a:rPr>
              <a:t>As atividades se baseiam em ações para manter, sustentar, consertar e </a:t>
            </a:r>
            <a:r>
              <a:rPr lang="en-US" dirty="0" err="1">
                <a:latin typeface="+mn-lt"/>
              </a:rPr>
              <a:t>conservar</a:t>
            </a:r>
            <a:r>
              <a:rPr lang="en-US" dirty="0">
                <a:latin typeface="+mn-lt"/>
              </a:rPr>
              <a:t> </a:t>
            </a:r>
            <a:r>
              <a:rPr lang="en-US" dirty="0" err="1">
                <a:latin typeface="+mn-lt"/>
              </a:rPr>
              <a:t>uma</a:t>
            </a:r>
            <a:r>
              <a:rPr lang="en-US" dirty="0">
                <a:latin typeface="+mn-lt"/>
              </a:rPr>
              <a:t> </a:t>
            </a:r>
            <a:r>
              <a:rPr lang="en-US" dirty="0" err="1">
                <a:latin typeface="+mn-lt"/>
              </a:rPr>
              <a:t>máquina</a:t>
            </a:r>
            <a:r>
              <a:rPr lang="en-US" dirty="0">
                <a:latin typeface="+mn-lt"/>
              </a:rPr>
              <a:t>    </a:t>
            </a:r>
            <a:r>
              <a:rPr lang="en-US" dirty="0" err="1">
                <a:latin typeface="+mn-lt"/>
              </a:rPr>
              <a:t>ou</a:t>
            </a:r>
            <a:r>
              <a:rPr lang="en-US" dirty="0">
                <a:latin typeface="+mn-lt"/>
              </a:rPr>
              <a:t> </a:t>
            </a:r>
            <a:r>
              <a:rPr lang="en-US" dirty="0" err="1">
                <a:latin typeface="+mn-lt"/>
              </a:rPr>
              <a:t>instalações</a:t>
            </a:r>
            <a:r>
              <a:rPr lang="en-US" dirty="0">
                <a:latin typeface="+mn-lt"/>
              </a:rPr>
              <a:t>.</a:t>
            </a:r>
          </a:p>
          <a:p>
            <a:pPr marL="354013" lvl="1" indent="-177800" algn="just">
              <a:spcAft>
                <a:spcPts val="600"/>
              </a:spcAft>
              <a:buFont typeface="Arial" panose="020B0604020202020204" pitchFamily="34" charset="0"/>
              <a:buChar char="•"/>
              <a:tabLst>
                <a:tab pos="541338" algn="l"/>
              </a:tabLst>
            </a:pPr>
            <a:r>
              <a:rPr lang="en-US" dirty="0">
                <a:latin typeface="+mn-lt"/>
              </a:rPr>
              <a:t>O </a:t>
            </a:r>
            <a:r>
              <a:rPr lang="en-US" dirty="0" err="1">
                <a:latin typeface="+mn-lt"/>
              </a:rPr>
              <a:t>plano</a:t>
            </a:r>
            <a:r>
              <a:rPr lang="en-US" dirty="0">
                <a:latin typeface="+mn-lt"/>
              </a:rPr>
              <a:t> de ações </a:t>
            </a:r>
            <a:r>
              <a:rPr lang="en-US" dirty="0" err="1">
                <a:latin typeface="+mn-lt"/>
              </a:rPr>
              <a:t>tem</a:t>
            </a:r>
            <a:r>
              <a:rPr lang="en-US" dirty="0">
                <a:latin typeface="+mn-lt"/>
              </a:rPr>
              <a:t> </a:t>
            </a:r>
            <a:r>
              <a:rPr lang="en-US" dirty="0" err="1">
                <a:latin typeface="+mn-lt"/>
              </a:rPr>
              <a:t>como</a:t>
            </a:r>
            <a:r>
              <a:rPr lang="en-US" dirty="0">
                <a:latin typeface="+mn-lt"/>
              </a:rPr>
              <a:t> meta garantir o </a:t>
            </a:r>
            <a:r>
              <a:rPr lang="en-US" dirty="0" err="1">
                <a:latin typeface="+mn-lt"/>
              </a:rPr>
              <a:t>maior</a:t>
            </a:r>
            <a:r>
              <a:rPr lang="en-US" dirty="0">
                <a:latin typeface="+mn-lt"/>
              </a:rPr>
              <a:t> tempo de </a:t>
            </a:r>
            <a:r>
              <a:rPr lang="en-US" dirty="0" err="1">
                <a:latin typeface="+mn-lt"/>
              </a:rPr>
              <a:t>disponibilidade</a:t>
            </a:r>
            <a:r>
              <a:rPr lang="en-US" dirty="0">
                <a:latin typeface="+mn-lt"/>
              </a:rPr>
              <a:t> da </a:t>
            </a:r>
            <a:r>
              <a:rPr lang="en-US" dirty="0" err="1">
                <a:latin typeface="+mn-lt"/>
              </a:rPr>
              <a:t>máquina</a:t>
            </a:r>
            <a:r>
              <a:rPr lang="en-US" dirty="0">
                <a:latin typeface="+mn-lt"/>
              </a:rPr>
              <a:t> </a:t>
            </a:r>
            <a:r>
              <a:rPr lang="en-US" dirty="0" err="1">
                <a:latin typeface="+mn-lt"/>
              </a:rPr>
              <a:t>ou</a:t>
            </a:r>
            <a:r>
              <a:rPr lang="en-US" dirty="0">
                <a:latin typeface="+mn-lt"/>
              </a:rPr>
              <a:t> equipamento em </a:t>
            </a:r>
            <a:r>
              <a:rPr lang="en-US" dirty="0" err="1">
                <a:latin typeface="+mn-lt"/>
              </a:rPr>
              <a:t>geral</a:t>
            </a:r>
            <a:r>
              <a:rPr lang="en-US" dirty="0">
                <a:latin typeface="+mn-lt"/>
              </a:rPr>
              <a:t> e </a:t>
            </a:r>
            <a:r>
              <a:rPr lang="en-US" dirty="0" err="1">
                <a:latin typeface="+mn-lt"/>
              </a:rPr>
              <a:t>assim</a:t>
            </a:r>
            <a:r>
              <a:rPr lang="en-US" dirty="0">
                <a:latin typeface="+mn-lt"/>
              </a:rPr>
              <a:t> </a:t>
            </a:r>
            <a:r>
              <a:rPr lang="en-US" dirty="0" err="1">
                <a:latin typeface="+mn-lt"/>
              </a:rPr>
              <a:t>melhorar</a:t>
            </a:r>
            <a:r>
              <a:rPr lang="en-US" dirty="0">
                <a:latin typeface="+mn-lt"/>
              </a:rPr>
              <a:t> a </a:t>
            </a:r>
            <a:r>
              <a:rPr lang="en-US" dirty="0" err="1">
                <a:latin typeface="+mn-lt"/>
              </a:rPr>
              <a:t>eficiência</a:t>
            </a:r>
            <a:r>
              <a:rPr lang="en-US" dirty="0">
                <a:latin typeface="+mn-lt"/>
              </a:rPr>
              <a:t> dos </a:t>
            </a:r>
            <a:r>
              <a:rPr lang="en-US" dirty="0" err="1">
                <a:latin typeface="+mn-lt"/>
              </a:rPr>
              <a:t>processos</a:t>
            </a:r>
            <a:r>
              <a:rPr lang="en-US" dirty="0">
                <a:latin typeface="+mn-lt"/>
              </a:rPr>
              <a:t> </a:t>
            </a:r>
            <a:r>
              <a:rPr lang="en-US" dirty="0" err="1">
                <a:latin typeface="+mn-lt"/>
              </a:rPr>
              <a:t>produtivo</a:t>
            </a:r>
            <a:r>
              <a:rPr lang="en-US" dirty="0">
                <a:latin typeface="+mn-lt"/>
              </a:rPr>
              <a:t>.</a:t>
            </a:r>
          </a:p>
          <a:p>
            <a:r>
              <a:rPr lang="en-US" dirty="0"/>
              <a:t>  </a:t>
            </a:r>
          </a:p>
          <a:p>
            <a:endParaRPr lang="en-US" dirty="0"/>
          </a:p>
          <a:p>
            <a:endParaRPr lang="en-US" dirty="0"/>
          </a:p>
          <a:p>
            <a:r>
              <a:rPr lang="en-US" dirty="0"/>
              <a:t>  </a:t>
            </a:r>
          </a:p>
        </p:txBody>
      </p:sp>
    </p:spTree>
    <p:extLst>
      <p:ext uri="{BB962C8B-B14F-4D97-AF65-F5344CB8AC3E}">
        <p14:creationId xmlns:p14="http://schemas.microsoft.com/office/powerpoint/2010/main" val="28122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443DC-D46D-442A-A8FF-D86CF2374379}"/>
              </a:ext>
            </a:extLst>
          </p:cNvPr>
          <p:cNvSpPr>
            <a:spLocks noGrp="1"/>
          </p:cNvSpPr>
          <p:nvPr>
            <p:ph type="title"/>
          </p:nvPr>
        </p:nvSpPr>
        <p:spPr>
          <a:xfrm>
            <a:off x="457200" y="129309"/>
            <a:ext cx="8229600" cy="653566"/>
          </a:xfrm>
        </p:spPr>
        <p:txBody>
          <a:bodyPr>
            <a:normAutofit/>
          </a:bodyPr>
          <a:lstStyle/>
          <a:p>
            <a:r>
              <a:rPr lang="pt-BR" dirty="0">
                <a:effectLst/>
                <a:latin typeface="Calibri" panose="020F0502020204030204" pitchFamily="34" charset="0"/>
              </a:rPr>
              <a:t>Por </a:t>
            </a:r>
            <a:r>
              <a:rPr lang="pt-BR" dirty="0" err="1">
                <a:effectLst/>
                <a:latin typeface="Calibri" panose="020F0502020204030204" pitchFamily="34" charset="0"/>
              </a:rPr>
              <a:t>qu</a:t>
            </a:r>
            <a:r>
              <a:rPr lang="en-US" dirty="0">
                <a:effectLst/>
                <a:latin typeface="Calibri" panose="020F0502020204030204" pitchFamily="34" charset="0"/>
              </a:rPr>
              <a:t>ê a Manutenção Industrial é </a:t>
            </a:r>
            <a:r>
              <a:rPr lang="en-US" dirty="0" err="1">
                <a:effectLst/>
                <a:latin typeface="Calibri" panose="020F0502020204030204" pitchFamily="34" charset="0"/>
              </a:rPr>
              <a:t>importante</a:t>
            </a:r>
            <a:r>
              <a:rPr lang="en-US" dirty="0">
                <a:effectLst/>
                <a:latin typeface="Calibri" panose="020F0502020204030204" pitchFamily="34" charset="0"/>
              </a:rPr>
              <a:t>?</a:t>
            </a:r>
            <a:endParaRPr lang="pt-BR" dirty="0"/>
          </a:p>
        </p:txBody>
      </p:sp>
      <p:sp>
        <p:nvSpPr>
          <p:cNvPr id="4" name="CaixaDeTexto 3">
            <a:extLst>
              <a:ext uri="{FF2B5EF4-FFF2-40B4-BE49-F238E27FC236}">
                <a16:creationId xmlns:a16="http://schemas.microsoft.com/office/drawing/2014/main" id="{AD42EB6A-1C06-45F2-800B-5F145FB19267}"/>
              </a:ext>
            </a:extLst>
          </p:cNvPr>
          <p:cNvSpPr txBox="1"/>
          <p:nvPr/>
        </p:nvSpPr>
        <p:spPr>
          <a:xfrm>
            <a:off x="457200" y="1311682"/>
            <a:ext cx="8229600" cy="4047262"/>
          </a:xfrm>
          <a:prstGeom prst="rect">
            <a:avLst/>
          </a:prstGeom>
          <a:noFill/>
        </p:spPr>
        <p:txBody>
          <a:bodyPr wrap="square" rtlCol="0">
            <a:spAutoFit/>
          </a:bodyPr>
          <a:lstStyle/>
          <a:p>
            <a:pPr marL="285750" indent="-285750" algn="just">
              <a:buFont typeface="Arial" panose="020B0604020202020204" pitchFamily="34" charset="0"/>
              <a:buChar char="•"/>
            </a:pPr>
            <a:r>
              <a:rPr lang="pt-BR" b="0" i="0" dirty="0">
                <a:solidFill>
                  <a:srgbClr val="363636"/>
                </a:solidFill>
                <a:effectLst/>
                <a:latin typeface="+mn-lt"/>
              </a:rPr>
              <a:t>De acordo com Rick </a:t>
            </a:r>
            <a:r>
              <a:rPr lang="pt-BR" b="0" i="0" dirty="0" err="1">
                <a:solidFill>
                  <a:srgbClr val="363636"/>
                </a:solidFill>
                <a:effectLst/>
                <a:latin typeface="+mn-lt"/>
              </a:rPr>
              <a:t>Biedenweg</a:t>
            </a:r>
            <a:r>
              <a:rPr lang="pt-BR" b="0" i="0" dirty="0">
                <a:solidFill>
                  <a:srgbClr val="363636"/>
                </a:solidFill>
                <a:effectLst/>
                <a:latin typeface="+mn-lt"/>
              </a:rPr>
              <a:t>, presidente do Pacific </a:t>
            </a:r>
            <a:r>
              <a:rPr lang="pt-BR" b="0" i="0" dirty="0" err="1">
                <a:solidFill>
                  <a:srgbClr val="363636"/>
                </a:solidFill>
                <a:effectLst/>
                <a:latin typeface="+mn-lt"/>
              </a:rPr>
              <a:t>Partners</a:t>
            </a:r>
            <a:r>
              <a:rPr lang="pt-BR" b="0" i="0" dirty="0">
                <a:solidFill>
                  <a:srgbClr val="363636"/>
                </a:solidFill>
                <a:effectLst/>
                <a:latin typeface="+mn-lt"/>
              </a:rPr>
              <a:t> Consulting </a:t>
            </a:r>
            <a:r>
              <a:rPr lang="pt-BR" b="0" i="0" dirty="0" err="1">
                <a:solidFill>
                  <a:srgbClr val="363636"/>
                </a:solidFill>
                <a:effectLst/>
                <a:latin typeface="+mn-lt"/>
              </a:rPr>
              <a:t>Group</a:t>
            </a:r>
            <a:r>
              <a:rPr lang="pt-BR" b="0" i="0" dirty="0">
                <a:solidFill>
                  <a:srgbClr val="363636"/>
                </a:solidFill>
                <a:effectLst/>
                <a:latin typeface="+mn-lt"/>
              </a:rPr>
              <a:t>, “</a:t>
            </a:r>
            <a:r>
              <a:rPr lang="pt-BR" b="0" i="1" dirty="0">
                <a:solidFill>
                  <a:srgbClr val="363636"/>
                </a:solidFill>
                <a:effectLst/>
                <a:latin typeface="+mn-lt"/>
              </a:rPr>
              <a:t>cada US$ 1 diferido agora, custa US$ 4 em necessidade de renovação de capital no futuro</a:t>
            </a:r>
            <a:r>
              <a:rPr lang="pt-BR" b="0" i="0" dirty="0">
                <a:solidFill>
                  <a:srgbClr val="363636"/>
                </a:solidFill>
                <a:effectLst/>
                <a:latin typeface="+mn-lt"/>
              </a:rPr>
              <a:t>.”  Ou seja, a cada dólar poupado em manutenção agora, sua empresa pode lidar com um </a:t>
            </a:r>
            <a:r>
              <a:rPr lang="pt-BR" b="1" i="0" dirty="0">
                <a:solidFill>
                  <a:srgbClr val="363636"/>
                </a:solidFill>
                <a:effectLst/>
                <a:latin typeface="+mn-lt"/>
              </a:rPr>
              <a:t>custo de conserto até 4 vezes maior</a:t>
            </a:r>
            <a:r>
              <a:rPr lang="pt-BR" b="0" i="0" dirty="0">
                <a:solidFill>
                  <a:srgbClr val="363636"/>
                </a:solidFill>
                <a:effectLst/>
                <a:latin typeface="+mn-lt"/>
              </a:rPr>
              <a:t> no futuro.</a:t>
            </a:r>
          </a:p>
          <a:p>
            <a:pPr marL="285750" indent="-285750" algn="just">
              <a:buFont typeface="Arial" panose="020B0604020202020204" pitchFamily="34" charset="0"/>
              <a:buChar char="•"/>
            </a:pPr>
            <a:endParaRPr lang="pt-BR" dirty="0">
              <a:solidFill>
                <a:srgbClr val="363636"/>
              </a:solidFill>
              <a:latin typeface="+mn-lt"/>
            </a:endParaRPr>
          </a:p>
          <a:p>
            <a:pPr marL="285750" indent="-285750" algn="just">
              <a:buFont typeface="Arial" panose="020B0604020202020204" pitchFamily="34" charset="0"/>
              <a:buChar char="•"/>
            </a:pPr>
            <a:r>
              <a:rPr lang="pt-BR" b="0" i="0" dirty="0">
                <a:solidFill>
                  <a:srgbClr val="363636"/>
                </a:solidFill>
                <a:effectLst/>
                <a:latin typeface="+mn-lt"/>
              </a:rPr>
              <a:t>Segundo um estudo da consultoria Deloitte, até o ano de 2017 as empresas gastaram cerca de $50 Bilhões por ano devido a paradas de linha não planejadas.</a:t>
            </a:r>
          </a:p>
          <a:p>
            <a:pPr marL="285750" indent="-285750" algn="just">
              <a:buFont typeface="Arial" panose="020B0604020202020204" pitchFamily="34" charset="0"/>
              <a:buChar char="•"/>
            </a:pPr>
            <a:endParaRPr lang="pt-BR" dirty="0">
              <a:solidFill>
                <a:srgbClr val="363636"/>
              </a:solidFill>
              <a:latin typeface="+mn-lt"/>
            </a:endParaRPr>
          </a:p>
          <a:p>
            <a:pPr marL="285750" indent="-285750" algn="just">
              <a:buFont typeface="Arial" panose="020B0604020202020204" pitchFamily="34" charset="0"/>
              <a:buChar char="•"/>
            </a:pPr>
            <a:r>
              <a:rPr lang="pt-BR" dirty="0">
                <a:effectLst/>
                <a:latin typeface="+mn-lt"/>
                <a:ea typeface="Calibri" panose="020F0502020204030204" pitchFamily="34" charset="0"/>
              </a:rPr>
              <a:t>A manutenção industrial pode reduzir os custos totais dos processos de fabricação em torno de 15 a 60% (Zonta et al., 2020)</a:t>
            </a:r>
            <a:r>
              <a:rPr lang="pt-BR" dirty="0">
                <a:solidFill>
                  <a:srgbClr val="363636"/>
                </a:solidFill>
                <a:latin typeface="+mn-lt"/>
                <a:ea typeface="Calibri" panose="020F0502020204030204" pitchFamily="34" charset="0"/>
              </a:rPr>
              <a:t>.</a:t>
            </a:r>
            <a:endParaRPr lang="pt-BR" b="0" i="0" dirty="0">
              <a:solidFill>
                <a:srgbClr val="363636"/>
              </a:solidFill>
              <a:effectLst/>
              <a:latin typeface="+mn-lt"/>
            </a:endParaRPr>
          </a:p>
          <a:p>
            <a:pPr marL="357188" indent="-357188" algn="just"/>
            <a:endParaRPr lang="en-US" dirty="0">
              <a:latin typeface="+mn-lt"/>
            </a:endParaRPr>
          </a:p>
          <a:p>
            <a:pPr algn="just">
              <a:spcAft>
                <a:spcPts val="600"/>
              </a:spcAft>
            </a:pPr>
            <a:endParaRPr lang="en-US" dirty="0"/>
          </a:p>
          <a:p>
            <a:pPr algn="just"/>
            <a:r>
              <a:rPr lang="pt-BR" dirty="0">
                <a:effectLst/>
                <a:latin typeface="Arial" panose="020B0604020202020204" pitchFamily="34" charset="0"/>
                <a:ea typeface="Calibri" panose="020F0502020204030204" pitchFamily="34" charset="0"/>
              </a:rPr>
              <a:t>Com estas estatísticas a manutenção industrial se torna uma ideia muito convidativa para ser implementada, mas isto também conduz a uma questão: “Com que frequência uma máquina deve ser desligada para receber manutenção?”</a:t>
            </a:r>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20092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02D11-C020-4E86-9867-6B8EFAABEE5B}"/>
              </a:ext>
            </a:extLst>
          </p:cNvPr>
          <p:cNvSpPr>
            <a:spLocks noGrp="1"/>
          </p:cNvSpPr>
          <p:nvPr>
            <p:ph type="title"/>
          </p:nvPr>
        </p:nvSpPr>
        <p:spPr/>
        <p:txBody>
          <a:bodyPr>
            <a:normAutofit fontScale="90000"/>
          </a:bodyPr>
          <a:lstStyle/>
          <a:p>
            <a:r>
              <a:rPr lang="pt-BR" dirty="0">
                <a:effectLst/>
                <a:latin typeface="Calibri" panose="020F0502020204030204" pitchFamily="34" charset="0"/>
              </a:rPr>
              <a:t>Estratégias de manutenção</a:t>
            </a:r>
            <a:endParaRPr lang="pt-BR" dirty="0"/>
          </a:p>
        </p:txBody>
      </p:sp>
      <p:sp>
        <p:nvSpPr>
          <p:cNvPr id="3" name="Retângulo 2">
            <a:extLst>
              <a:ext uri="{FF2B5EF4-FFF2-40B4-BE49-F238E27FC236}">
                <a16:creationId xmlns:a16="http://schemas.microsoft.com/office/drawing/2014/main" id="{84D8ED2C-B090-4A6A-8D8D-947F08C2ED0E}"/>
              </a:ext>
            </a:extLst>
          </p:cNvPr>
          <p:cNvSpPr/>
          <p:nvPr/>
        </p:nvSpPr>
        <p:spPr>
          <a:xfrm>
            <a:off x="3713018" y="1616365"/>
            <a:ext cx="1505527" cy="62807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Estratégias de Manutenção</a:t>
            </a:r>
            <a:endParaRPr lang="pt-BR" dirty="0">
              <a:solidFill>
                <a:schemeClr val="tx1"/>
              </a:solidFill>
            </a:endParaRPr>
          </a:p>
        </p:txBody>
      </p:sp>
      <p:sp>
        <p:nvSpPr>
          <p:cNvPr id="4" name="Retângulo 3">
            <a:extLst>
              <a:ext uri="{FF2B5EF4-FFF2-40B4-BE49-F238E27FC236}">
                <a16:creationId xmlns:a16="http://schemas.microsoft.com/office/drawing/2014/main" id="{9C31886A-D595-4E1D-B7B1-8DB4AC84D3F3}"/>
              </a:ext>
            </a:extLst>
          </p:cNvPr>
          <p:cNvSpPr/>
          <p:nvPr/>
        </p:nvSpPr>
        <p:spPr>
          <a:xfrm>
            <a:off x="314034" y="3120737"/>
            <a:ext cx="1505527" cy="62807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Manutenção Corretiva</a:t>
            </a:r>
            <a:endParaRPr lang="pt-BR" dirty="0">
              <a:solidFill>
                <a:schemeClr val="tx1"/>
              </a:solidFill>
            </a:endParaRPr>
          </a:p>
        </p:txBody>
      </p:sp>
      <p:sp>
        <p:nvSpPr>
          <p:cNvPr id="5" name="Retângulo 4">
            <a:extLst>
              <a:ext uri="{FF2B5EF4-FFF2-40B4-BE49-F238E27FC236}">
                <a16:creationId xmlns:a16="http://schemas.microsoft.com/office/drawing/2014/main" id="{EFD80989-68CD-461B-B934-0EA37EB53536}"/>
              </a:ext>
            </a:extLst>
          </p:cNvPr>
          <p:cNvSpPr/>
          <p:nvPr/>
        </p:nvSpPr>
        <p:spPr>
          <a:xfrm>
            <a:off x="4849092" y="3120737"/>
            <a:ext cx="1505527" cy="62807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Manutenção Baseada em Condição</a:t>
            </a:r>
            <a:endParaRPr lang="pt-BR" dirty="0">
              <a:solidFill>
                <a:schemeClr val="tx1"/>
              </a:solidFill>
            </a:endParaRPr>
          </a:p>
        </p:txBody>
      </p:sp>
      <p:sp>
        <p:nvSpPr>
          <p:cNvPr id="12" name="Retângulo 11">
            <a:extLst>
              <a:ext uri="{FF2B5EF4-FFF2-40B4-BE49-F238E27FC236}">
                <a16:creationId xmlns:a16="http://schemas.microsoft.com/office/drawing/2014/main" id="{B51B9DD0-ADB6-4827-B988-D82D5F41F525}"/>
              </a:ext>
            </a:extLst>
          </p:cNvPr>
          <p:cNvSpPr/>
          <p:nvPr/>
        </p:nvSpPr>
        <p:spPr>
          <a:xfrm>
            <a:off x="7190511" y="3111500"/>
            <a:ext cx="1505527" cy="62807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Manutenção Preditiva</a:t>
            </a:r>
            <a:endParaRPr lang="pt-BR" dirty="0">
              <a:solidFill>
                <a:schemeClr val="tx1"/>
              </a:solidFill>
            </a:endParaRPr>
          </a:p>
        </p:txBody>
      </p:sp>
      <p:cxnSp>
        <p:nvCxnSpPr>
          <p:cNvPr id="16" name="Conector: Angulado 15">
            <a:extLst>
              <a:ext uri="{FF2B5EF4-FFF2-40B4-BE49-F238E27FC236}">
                <a16:creationId xmlns:a16="http://schemas.microsoft.com/office/drawing/2014/main" id="{F1CD9005-4D28-4BD3-A952-CEB123E23EE0}"/>
              </a:ext>
            </a:extLst>
          </p:cNvPr>
          <p:cNvCxnSpPr>
            <a:stCxn id="3" idx="2"/>
            <a:endCxn id="12" idx="0"/>
          </p:cNvCxnSpPr>
          <p:nvPr/>
        </p:nvCxnSpPr>
        <p:spPr>
          <a:xfrm rot="16200000" flipH="1">
            <a:off x="5770997" y="939221"/>
            <a:ext cx="867063" cy="3477493"/>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Conector: Angulado 17">
            <a:extLst>
              <a:ext uri="{FF2B5EF4-FFF2-40B4-BE49-F238E27FC236}">
                <a16:creationId xmlns:a16="http://schemas.microsoft.com/office/drawing/2014/main" id="{9327D113-F95B-427D-AA5D-02ABA1B4978E}"/>
              </a:ext>
            </a:extLst>
          </p:cNvPr>
          <p:cNvCxnSpPr>
            <a:stCxn id="3" idx="2"/>
            <a:endCxn id="4" idx="0"/>
          </p:cNvCxnSpPr>
          <p:nvPr/>
        </p:nvCxnSpPr>
        <p:spPr>
          <a:xfrm rot="5400000">
            <a:off x="2328140" y="983095"/>
            <a:ext cx="876300" cy="339898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ector: Angulado 19">
            <a:extLst>
              <a:ext uri="{FF2B5EF4-FFF2-40B4-BE49-F238E27FC236}">
                <a16:creationId xmlns:a16="http://schemas.microsoft.com/office/drawing/2014/main" id="{1118EE5E-4BB8-4AD3-B35D-AF3F737FEEBD}"/>
              </a:ext>
            </a:extLst>
          </p:cNvPr>
          <p:cNvCxnSpPr>
            <a:cxnSpLocks/>
            <a:stCxn id="3" idx="2"/>
            <a:endCxn id="5" idx="0"/>
          </p:cNvCxnSpPr>
          <p:nvPr/>
        </p:nvCxnSpPr>
        <p:spPr>
          <a:xfrm rot="16200000" flipH="1">
            <a:off x="4595669" y="2114550"/>
            <a:ext cx="876300" cy="1136074"/>
          </a:xfrm>
          <a:prstGeom prst="bentConnector3">
            <a:avLst/>
          </a:prstGeom>
          <a:ln w="9525">
            <a:tailEnd type="triangle"/>
          </a:ln>
        </p:spPr>
        <p:style>
          <a:lnRef idx="1">
            <a:schemeClr val="dk1"/>
          </a:lnRef>
          <a:fillRef idx="0">
            <a:schemeClr val="dk1"/>
          </a:fillRef>
          <a:effectRef idx="0">
            <a:schemeClr val="dk1"/>
          </a:effectRef>
          <a:fontRef idx="minor">
            <a:schemeClr val="tx1"/>
          </a:fontRef>
        </p:style>
      </p:cxnSp>
      <p:sp>
        <p:nvSpPr>
          <p:cNvPr id="24" name="Retângulo 23">
            <a:extLst>
              <a:ext uri="{FF2B5EF4-FFF2-40B4-BE49-F238E27FC236}">
                <a16:creationId xmlns:a16="http://schemas.microsoft.com/office/drawing/2014/main" id="{B4020A8F-C424-483C-89FB-5C5429F8C16D}"/>
              </a:ext>
            </a:extLst>
          </p:cNvPr>
          <p:cNvSpPr/>
          <p:nvPr/>
        </p:nvSpPr>
        <p:spPr>
          <a:xfrm>
            <a:off x="2655453" y="3120737"/>
            <a:ext cx="1505527" cy="62807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Manutenção Preventiva</a:t>
            </a:r>
            <a:endParaRPr lang="pt-BR" dirty="0">
              <a:solidFill>
                <a:schemeClr val="tx1"/>
              </a:solidFill>
            </a:endParaRPr>
          </a:p>
        </p:txBody>
      </p:sp>
      <p:cxnSp>
        <p:nvCxnSpPr>
          <p:cNvPr id="27" name="Conector: Angulado 26">
            <a:extLst>
              <a:ext uri="{FF2B5EF4-FFF2-40B4-BE49-F238E27FC236}">
                <a16:creationId xmlns:a16="http://schemas.microsoft.com/office/drawing/2014/main" id="{C1487B17-C032-485A-99FA-A80FF97994F5}"/>
              </a:ext>
            </a:extLst>
          </p:cNvPr>
          <p:cNvCxnSpPr>
            <a:stCxn id="3" idx="2"/>
            <a:endCxn id="24" idx="0"/>
          </p:cNvCxnSpPr>
          <p:nvPr/>
        </p:nvCxnSpPr>
        <p:spPr>
          <a:xfrm rot="5400000">
            <a:off x="3498850" y="2153805"/>
            <a:ext cx="876300" cy="10575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0" name="CaixaDeTexto 29">
            <a:extLst>
              <a:ext uri="{FF2B5EF4-FFF2-40B4-BE49-F238E27FC236}">
                <a16:creationId xmlns:a16="http://schemas.microsoft.com/office/drawing/2014/main" id="{89B39C4C-CECA-4B66-9D0E-FADE5226356C}"/>
              </a:ext>
            </a:extLst>
          </p:cNvPr>
          <p:cNvSpPr txBox="1"/>
          <p:nvPr/>
        </p:nvSpPr>
        <p:spPr>
          <a:xfrm>
            <a:off x="3507508" y="4182584"/>
            <a:ext cx="2496128" cy="307777"/>
          </a:xfrm>
          <a:prstGeom prst="rect">
            <a:avLst/>
          </a:prstGeom>
          <a:noFill/>
        </p:spPr>
        <p:txBody>
          <a:bodyPr wrap="square">
            <a:spAutoFit/>
          </a:bodyPr>
          <a:lstStyle/>
          <a:p>
            <a:r>
              <a:rPr lang="pt-BR" sz="1400" dirty="0">
                <a:effectLst/>
                <a:latin typeface="Arial" panose="020B0604020202020204" pitchFamily="34" charset="0"/>
                <a:ea typeface="Calibri" panose="020F0502020204030204" pitchFamily="34" charset="0"/>
              </a:rPr>
              <a:t> Fonte: Çınar et al. (2020)</a:t>
            </a:r>
            <a:endParaRPr lang="pt-BR" dirty="0"/>
          </a:p>
        </p:txBody>
      </p:sp>
      <p:sp>
        <p:nvSpPr>
          <p:cNvPr id="6" name="Rectangle 5">
            <a:extLst>
              <a:ext uri="{FF2B5EF4-FFF2-40B4-BE49-F238E27FC236}">
                <a16:creationId xmlns:a16="http://schemas.microsoft.com/office/drawing/2014/main" id="{F4D18A1C-AA04-4DE4-93F8-3C1FD29A2939}"/>
              </a:ext>
            </a:extLst>
          </p:cNvPr>
          <p:cNvSpPr/>
          <p:nvPr/>
        </p:nvSpPr>
        <p:spPr>
          <a:xfrm>
            <a:off x="7042732" y="2870200"/>
            <a:ext cx="1787234" cy="1104899"/>
          </a:xfrm>
          <a:prstGeom prst="rect">
            <a:avLst/>
          </a:pr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7931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grpSp>
        <p:nvGrpSpPr>
          <p:cNvPr id="362" name="Google Shape;362;p18"/>
          <p:cNvGrpSpPr/>
          <p:nvPr/>
        </p:nvGrpSpPr>
        <p:grpSpPr>
          <a:xfrm>
            <a:off x="1248277" y="2276136"/>
            <a:ext cx="2133450" cy="1431550"/>
            <a:chOff x="851113" y="2915825"/>
            <a:chExt cx="2133450" cy="1431550"/>
          </a:xfrm>
        </p:grpSpPr>
        <p:sp>
          <p:nvSpPr>
            <p:cNvPr id="363" name="Google Shape;36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Principais técnicas de análise para manutenção</a:t>
            </a:r>
            <a:endParaRPr dirty="0"/>
          </a:p>
        </p:txBody>
      </p:sp>
      <p:sp>
        <p:nvSpPr>
          <p:cNvPr id="413" name="Google Shape;413;p18"/>
          <p:cNvSpPr/>
          <p:nvPr/>
        </p:nvSpPr>
        <p:spPr>
          <a:xfrm>
            <a:off x="2193502" y="2861711"/>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2193502" y="2861711"/>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2193502" y="2861711"/>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2193502" y="2861711"/>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4239335" y="2711086"/>
            <a:ext cx="3796302"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txBox="1"/>
          <p:nvPr/>
        </p:nvSpPr>
        <p:spPr>
          <a:xfrm>
            <a:off x="4400551" y="2777386"/>
            <a:ext cx="353348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b="1" dirty="0">
                <a:solidFill>
                  <a:schemeClr val="bg1"/>
                </a:solidFill>
                <a:effectLst/>
                <a:latin typeface="Arial" panose="020B0604020202020204" pitchFamily="34" charset="0"/>
                <a:ea typeface="Calibri" panose="020F0502020204030204" pitchFamily="34" charset="0"/>
              </a:rPr>
              <a:t>Termografia</a:t>
            </a:r>
            <a:endParaRPr sz="1800" b="1" dirty="0">
              <a:solidFill>
                <a:schemeClr val="bg1"/>
              </a:solidFill>
              <a:latin typeface="Fira Sans Extra Condensed"/>
              <a:ea typeface="Fira Sans Extra Condensed"/>
              <a:cs typeface="Fira Sans Extra Condensed"/>
              <a:sym typeface="Fira Sans Extra Condensed"/>
            </a:endParaRPr>
          </a:p>
        </p:txBody>
      </p:sp>
      <p:sp>
        <p:nvSpPr>
          <p:cNvPr id="445" name="Google Shape;445;p18"/>
          <p:cNvSpPr/>
          <p:nvPr/>
        </p:nvSpPr>
        <p:spPr>
          <a:xfrm>
            <a:off x="2193514" y="2861536"/>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7;p18">
            <a:extLst>
              <a:ext uri="{FF2B5EF4-FFF2-40B4-BE49-F238E27FC236}">
                <a16:creationId xmlns:a16="http://schemas.microsoft.com/office/drawing/2014/main" id="{E284B4FE-C45B-4C49-B996-F666AB1C8FDB}"/>
              </a:ext>
            </a:extLst>
          </p:cNvPr>
          <p:cNvSpPr/>
          <p:nvPr/>
        </p:nvSpPr>
        <p:spPr>
          <a:xfrm>
            <a:off x="2302728" y="1398986"/>
            <a:ext cx="2328281" cy="155840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sp>
      <p:sp>
        <p:nvSpPr>
          <p:cNvPr id="96" name="Google Shape;425;p18">
            <a:extLst>
              <a:ext uri="{FF2B5EF4-FFF2-40B4-BE49-F238E27FC236}">
                <a16:creationId xmlns:a16="http://schemas.microsoft.com/office/drawing/2014/main" id="{AC09EA7B-8E44-4E35-9D43-8036E0943D39}"/>
              </a:ext>
            </a:extLst>
          </p:cNvPr>
          <p:cNvSpPr/>
          <p:nvPr/>
        </p:nvSpPr>
        <p:spPr>
          <a:xfrm>
            <a:off x="2208452" y="2750361"/>
            <a:ext cx="2204817" cy="401862"/>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sp>
      <p:sp>
        <p:nvSpPr>
          <p:cNvPr id="97" name="Google Shape;424;p18">
            <a:extLst>
              <a:ext uri="{FF2B5EF4-FFF2-40B4-BE49-F238E27FC236}">
                <a16:creationId xmlns:a16="http://schemas.microsoft.com/office/drawing/2014/main" id="{A871135D-1F50-4395-84AB-F5A95E34C828}"/>
              </a:ext>
            </a:extLst>
          </p:cNvPr>
          <p:cNvSpPr/>
          <p:nvPr/>
        </p:nvSpPr>
        <p:spPr>
          <a:xfrm>
            <a:off x="2302728" y="2143486"/>
            <a:ext cx="2172970" cy="84127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sp>
      <p:sp>
        <p:nvSpPr>
          <p:cNvPr id="434" name="Google Shape;434;p18"/>
          <p:cNvSpPr/>
          <p:nvPr/>
        </p:nvSpPr>
        <p:spPr>
          <a:xfrm>
            <a:off x="4239334" y="2056136"/>
            <a:ext cx="3796303"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txBox="1"/>
          <p:nvPr/>
        </p:nvSpPr>
        <p:spPr>
          <a:xfrm>
            <a:off x="4413269" y="2122436"/>
            <a:ext cx="352076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b="1" dirty="0">
                <a:solidFill>
                  <a:schemeClr val="bg1"/>
                </a:solidFill>
                <a:effectLst/>
                <a:latin typeface="Arial" panose="020B0604020202020204" pitchFamily="34" charset="0"/>
                <a:ea typeface="Calibri" panose="020F0502020204030204" pitchFamily="34" charset="0"/>
              </a:rPr>
              <a:t>Monitoramento de vibração</a:t>
            </a:r>
            <a:endParaRPr sz="1800" b="1" dirty="0">
              <a:solidFill>
                <a:schemeClr val="bg1"/>
              </a:solidFill>
              <a:latin typeface="Fira Sans Extra Condensed"/>
              <a:ea typeface="Fira Sans Extra Condensed"/>
              <a:cs typeface="Fira Sans Extra Condensed"/>
              <a:sym typeface="Fira Sans Extra Condensed"/>
            </a:endParaRPr>
          </a:p>
        </p:txBody>
      </p:sp>
      <p:sp>
        <p:nvSpPr>
          <p:cNvPr id="420" name="Google Shape;420;p18"/>
          <p:cNvSpPr/>
          <p:nvPr/>
        </p:nvSpPr>
        <p:spPr>
          <a:xfrm>
            <a:off x="4239335" y="1379843"/>
            <a:ext cx="3796302"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txBox="1"/>
          <p:nvPr/>
        </p:nvSpPr>
        <p:spPr>
          <a:xfrm>
            <a:off x="4400552" y="1446143"/>
            <a:ext cx="345959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b="1" dirty="0">
                <a:solidFill>
                  <a:schemeClr val="bg1"/>
                </a:solidFill>
                <a:effectLst/>
                <a:latin typeface="Arial" panose="020B0604020202020204" pitchFamily="34" charset="0"/>
                <a:ea typeface="Calibri" panose="020F0502020204030204" pitchFamily="34" charset="0"/>
              </a:rPr>
              <a:t>Tribologia</a:t>
            </a:r>
            <a:endParaRPr sz="1800" b="1" dirty="0">
              <a:solidFill>
                <a:schemeClr val="bg1"/>
              </a:solidFill>
              <a:latin typeface="Fira Sans Extra Condensed"/>
              <a:ea typeface="Fira Sans Extra Condensed"/>
              <a:cs typeface="Fira Sans Extra Condensed"/>
              <a:sym typeface="Fira Sans Extra Condensed"/>
            </a:endParaRPr>
          </a:p>
        </p:txBody>
      </p:sp>
      <p:sp>
        <p:nvSpPr>
          <p:cNvPr id="98" name="Google Shape;438;p18">
            <a:extLst>
              <a:ext uri="{FF2B5EF4-FFF2-40B4-BE49-F238E27FC236}">
                <a16:creationId xmlns:a16="http://schemas.microsoft.com/office/drawing/2014/main" id="{39C37147-7FF9-43CA-BCD3-3814FD438E13}"/>
              </a:ext>
            </a:extLst>
          </p:cNvPr>
          <p:cNvSpPr/>
          <p:nvPr/>
        </p:nvSpPr>
        <p:spPr>
          <a:xfrm>
            <a:off x="2296702" y="3018611"/>
            <a:ext cx="2172432" cy="763750"/>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sp>
        <p:nvSpPr>
          <p:cNvPr id="99" name="Google Shape;438;p18">
            <a:extLst>
              <a:ext uri="{FF2B5EF4-FFF2-40B4-BE49-F238E27FC236}">
                <a16:creationId xmlns:a16="http://schemas.microsoft.com/office/drawing/2014/main" id="{93146A3B-6758-48C5-B0FD-217817E70948}"/>
              </a:ext>
            </a:extLst>
          </p:cNvPr>
          <p:cNvSpPr/>
          <p:nvPr/>
        </p:nvSpPr>
        <p:spPr>
          <a:xfrm rot="647063">
            <a:off x="2013346" y="3208534"/>
            <a:ext cx="2586298" cy="108070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sp>
        <p:nvSpPr>
          <p:cNvPr id="88" name="Google Shape;428;p18">
            <a:extLst>
              <a:ext uri="{FF2B5EF4-FFF2-40B4-BE49-F238E27FC236}">
                <a16:creationId xmlns:a16="http://schemas.microsoft.com/office/drawing/2014/main" id="{96678356-80DA-40E4-9638-7D13B8EBAA9D}"/>
              </a:ext>
            </a:extLst>
          </p:cNvPr>
          <p:cNvSpPr/>
          <p:nvPr/>
        </p:nvSpPr>
        <p:spPr>
          <a:xfrm>
            <a:off x="4239334" y="3366036"/>
            <a:ext cx="3796302" cy="4644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31;p18">
            <a:extLst>
              <a:ext uri="{FF2B5EF4-FFF2-40B4-BE49-F238E27FC236}">
                <a16:creationId xmlns:a16="http://schemas.microsoft.com/office/drawing/2014/main" id="{5B5EED2A-62F8-44D4-B7D3-F3408E71EDF6}"/>
              </a:ext>
            </a:extLst>
          </p:cNvPr>
          <p:cNvSpPr txBox="1"/>
          <p:nvPr/>
        </p:nvSpPr>
        <p:spPr>
          <a:xfrm>
            <a:off x="4400550" y="3432336"/>
            <a:ext cx="353348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b="1" dirty="0">
                <a:solidFill>
                  <a:schemeClr val="bg1"/>
                </a:solidFill>
                <a:effectLst/>
                <a:latin typeface="Arial" panose="020B0604020202020204" pitchFamily="34" charset="0"/>
                <a:ea typeface="Calibri" panose="020F0502020204030204" pitchFamily="34" charset="0"/>
              </a:rPr>
              <a:t>Inspeção visual</a:t>
            </a:r>
            <a:endParaRPr sz="1800" b="1" dirty="0">
              <a:solidFill>
                <a:schemeClr val="bg1"/>
              </a:solidFill>
              <a:latin typeface="Fira Sans Extra Condensed"/>
              <a:ea typeface="Fira Sans Extra Condensed"/>
              <a:cs typeface="Fira Sans Extra Condensed"/>
              <a:sym typeface="Fira Sans Extra Condensed"/>
            </a:endParaRPr>
          </a:p>
        </p:txBody>
      </p:sp>
      <p:sp>
        <p:nvSpPr>
          <p:cNvPr id="91" name="Google Shape;428;p18">
            <a:extLst>
              <a:ext uri="{FF2B5EF4-FFF2-40B4-BE49-F238E27FC236}">
                <a16:creationId xmlns:a16="http://schemas.microsoft.com/office/drawing/2014/main" id="{F6714416-3A96-44E9-AC2E-A09CEE099C52}"/>
              </a:ext>
            </a:extLst>
          </p:cNvPr>
          <p:cNvSpPr/>
          <p:nvPr/>
        </p:nvSpPr>
        <p:spPr>
          <a:xfrm>
            <a:off x="4239334" y="4020986"/>
            <a:ext cx="3796302" cy="464400"/>
          </a:xfrm>
          <a:prstGeom prst="roundRect">
            <a:avLst>
              <a:gd name="adj" fmla="val 50000"/>
            </a:avLst>
          </a:pr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31;p18">
            <a:extLst>
              <a:ext uri="{FF2B5EF4-FFF2-40B4-BE49-F238E27FC236}">
                <a16:creationId xmlns:a16="http://schemas.microsoft.com/office/drawing/2014/main" id="{AE36F82E-6C84-4042-AEC1-F1F4D6CE41C2}"/>
              </a:ext>
            </a:extLst>
          </p:cNvPr>
          <p:cNvSpPr txBox="1"/>
          <p:nvPr/>
        </p:nvSpPr>
        <p:spPr>
          <a:xfrm>
            <a:off x="4400550" y="4087286"/>
            <a:ext cx="353348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b="1" dirty="0">
                <a:solidFill>
                  <a:schemeClr val="bg1"/>
                </a:solidFill>
                <a:effectLst/>
                <a:latin typeface="Arial" panose="020B0604020202020204" pitchFamily="34" charset="0"/>
                <a:ea typeface="Calibri" panose="020F0502020204030204" pitchFamily="34" charset="0"/>
              </a:rPr>
              <a:t>Ultrassonografia</a:t>
            </a:r>
            <a:endParaRPr sz="1800" b="1" dirty="0">
              <a:solidFill>
                <a:schemeClr val="bg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28171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02D11-C020-4E86-9867-6B8EFAABEE5B}"/>
              </a:ext>
            </a:extLst>
          </p:cNvPr>
          <p:cNvSpPr>
            <a:spLocks noGrp="1"/>
          </p:cNvSpPr>
          <p:nvPr>
            <p:ph type="title"/>
          </p:nvPr>
        </p:nvSpPr>
        <p:spPr/>
        <p:txBody>
          <a:bodyPr>
            <a:normAutofit fontScale="90000"/>
          </a:bodyPr>
          <a:lstStyle/>
          <a:p>
            <a:r>
              <a:rPr lang="pt-BR" dirty="0">
                <a:effectLst/>
                <a:latin typeface="Calibri" panose="020F0502020204030204" pitchFamily="34" charset="0"/>
              </a:rPr>
              <a:t>Arquitetura de Sistemas de Manutenção</a:t>
            </a:r>
          </a:p>
        </p:txBody>
      </p:sp>
      <p:pic>
        <p:nvPicPr>
          <p:cNvPr id="14" name="Imagem 13" descr="Diagrama&#10;&#10;Descrição gerada automaticamente">
            <a:extLst>
              <a:ext uri="{FF2B5EF4-FFF2-40B4-BE49-F238E27FC236}">
                <a16:creationId xmlns:a16="http://schemas.microsoft.com/office/drawing/2014/main" id="{2830750D-C64D-43B6-B475-7D56CD7B6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11" y="1109610"/>
            <a:ext cx="7025224" cy="3262918"/>
          </a:xfrm>
          <a:prstGeom prst="rect">
            <a:avLst/>
          </a:prstGeom>
        </p:spPr>
      </p:pic>
      <p:sp>
        <p:nvSpPr>
          <p:cNvPr id="17" name="CaixaDeTexto 16">
            <a:extLst>
              <a:ext uri="{FF2B5EF4-FFF2-40B4-BE49-F238E27FC236}">
                <a16:creationId xmlns:a16="http://schemas.microsoft.com/office/drawing/2014/main" id="{E0B91761-AE2E-43B2-AF26-D5B713F55BE2}"/>
              </a:ext>
            </a:extLst>
          </p:cNvPr>
          <p:cNvSpPr txBox="1"/>
          <p:nvPr/>
        </p:nvSpPr>
        <p:spPr>
          <a:xfrm>
            <a:off x="2286000" y="4511487"/>
            <a:ext cx="4572000" cy="375552"/>
          </a:xfrm>
          <a:prstGeom prst="rect">
            <a:avLst/>
          </a:prstGeom>
          <a:noFill/>
        </p:spPr>
        <p:txBody>
          <a:bodyPr wrap="square">
            <a:spAutoFit/>
          </a:bodyPr>
          <a:lstStyle/>
          <a:p>
            <a:pPr algn="ctr">
              <a:lnSpc>
                <a:spcPct val="150000"/>
              </a:lnSpc>
              <a:spcAft>
                <a:spcPts val="800"/>
              </a:spcAft>
            </a:pPr>
            <a:r>
              <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Fonte:</a:t>
            </a: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pt-BR" dirty="0" err="1">
                <a:effectLst/>
                <a:latin typeface="Arial" panose="020B0604020202020204" pitchFamily="34" charset="0"/>
                <a:ea typeface="Calibri" panose="020F0502020204030204" pitchFamily="34" charset="0"/>
              </a:rPr>
              <a:t>Dalzochio</a:t>
            </a:r>
            <a:r>
              <a:rPr lang="pt-BR" dirty="0">
                <a:effectLst/>
                <a:latin typeface="Arial" panose="020B0604020202020204" pitchFamily="34" charset="0"/>
                <a:ea typeface="Calibri" panose="020F0502020204030204" pitchFamily="34" charset="0"/>
              </a:rPr>
              <a:t> et al. (2020).</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093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02D11-C020-4E86-9867-6B8EFAABEE5B}"/>
              </a:ext>
            </a:extLst>
          </p:cNvPr>
          <p:cNvSpPr>
            <a:spLocks noGrp="1"/>
          </p:cNvSpPr>
          <p:nvPr>
            <p:ph type="title"/>
          </p:nvPr>
        </p:nvSpPr>
        <p:spPr/>
        <p:txBody>
          <a:bodyPr>
            <a:normAutofit fontScale="90000"/>
          </a:bodyPr>
          <a:lstStyle/>
          <a:p>
            <a:r>
              <a:rPr lang="pt-BR" dirty="0">
                <a:effectLst/>
                <a:latin typeface="Calibri" panose="020F0502020204030204" pitchFamily="34" charset="0"/>
              </a:rPr>
              <a:t>Machine learning na manuten</a:t>
            </a:r>
            <a:r>
              <a:rPr lang="en-US" dirty="0">
                <a:effectLst/>
                <a:latin typeface="Calibri" panose="020F0502020204030204" pitchFamily="34" charset="0"/>
              </a:rPr>
              <a:t>ção industrial</a:t>
            </a:r>
            <a:endParaRPr lang="pt-BR" dirty="0">
              <a:effectLst/>
              <a:latin typeface="Calibri" panose="020F0502020204030204" pitchFamily="34" charset="0"/>
            </a:endParaRPr>
          </a:p>
        </p:txBody>
      </p:sp>
      <p:sp>
        <p:nvSpPr>
          <p:cNvPr id="6" name="TextBox 5">
            <a:extLst>
              <a:ext uri="{FF2B5EF4-FFF2-40B4-BE49-F238E27FC236}">
                <a16:creationId xmlns:a16="http://schemas.microsoft.com/office/drawing/2014/main" id="{D2CF7213-A4F4-470D-AF82-7BFB6B32F42E}"/>
              </a:ext>
            </a:extLst>
          </p:cNvPr>
          <p:cNvSpPr txBox="1"/>
          <p:nvPr/>
        </p:nvSpPr>
        <p:spPr>
          <a:xfrm>
            <a:off x="528320" y="1501613"/>
            <a:ext cx="8158480" cy="738664"/>
          </a:xfrm>
          <a:prstGeom prst="rect">
            <a:avLst/>
          </a:prstGeom>
          <a:noFill/>
        </p:spPr>
        <p:txBody>
          <a:bodyPr wrap="square">
            <a:spAutoFit/>
          </a:bodyPr>
          <a:lstStyle/>
          <a:p>
            <a:pPr marL="285750" indent="-285750" algn="just">
              <a:buFont typeface="Arial" panose="020B0604020202020204" pitchFamily="34" charset="0"/>
              <a:buChar char="•"/>
            </a:pPr>
            <a:r>
              <a:rPr lang="pt-BR" sz="1400" dirty="0">
                <a:effectLst/>
                <a:latin typeface="Arial" panose="020B0604020202020204" pitchFamily="34" charset="0"/>
                <a:ea typeface="Calibri" panose="020F0502020204030204" pitchFamily="34" charset="0"/>
              </a:rPr>
              <a:t>Nenhuma destas estratégias é tão vantajosa quanto a manutenção preditiva. Os Sistemas de Manutenção Preditiva são projetados para</a:t>
            </a:r>
            <a:r>
              <a:rPr lang="pt-BR" sz="1400" dirty="0">
                <a:effectLst/>
                <a:latin typeface="Arial" panose="020B0604020202020204" pitchFamily="34" charset="0"/>
                <a:ea typeface="Calibri" panose="020F0502020204030204" pitchFamily="34" charset="0"/>
                <a:cs typeface="Times New Roman" panose="02020603050405020304" pitchFamily="18" charset="0"/>
              </a:rPr>
              <a:t> </a:t>
            </a:r>
            <a:r>
              <a:rPr lang="pt-BR" sz="1400" dirty="0">
                <a:effectLst/>
                <a:latin typeface="Arial" panose="020B0604020202020204" pitchFamily="34" charset="0"/>
                <a:ea typeface="Calibri" panose="020F0502020204030204" pitchFamily="34" charset="0"/>
              </a:rPr>
              <a:t>atingir a máxima performance entre prever a degradação de um componente, detectar falhas e reduzir acidentes (</a:t>
            </a:r>
            <a:r>
              <a:rPr lang="pt-BR" sz="1400" dirty="0" err="1">
                <a:effectLst/>
                <a:latin typeface="Arial" panose="020B0604020202020204" pitchFamily="34" charset="0"/>
                <a:ea typeface="Calibri" panose="020F0502020204030204" pitchFamily="34" charset="0"/>
              </a:rPr>
              <a:t>Çınar</a:t>
            </a:r>
            <a:r>
              <a:rPr lang="pt-BR" sz="1400" dirty="0">
                <a:effectLst/>
                <a:latin typeface="Arial" panose="020B0604020202020204" pitchFamily="34" charset="0"/>
                <a:ea typeface="Calibri" panose="020F0502020204030204" pitchFamily="34" charset="0"/>
              </a:rPr>
              <a:t> et al., 2020)</a:t>
            </a:r>
            <a:endParaRPr lang="pt-BR" dirty="0"/>
          </a:p>
        </p:txBody>
      </p:sp>
      <p:sp>
        <p:nvSpPr>
          <p:cNvPr id="8" name="TextBox 7">
            <a:extLst>
              <a:ext uri="{FF2B5EF4-FFF2-40B4-BE49-F238E27FC236}">
                <a16:creationId xmlns:a16="http://schemas.microsoft.com/office/drawing/2014/main" id="{63BB9ED1-70CA-49D2-B6AB-B0E18FA84886}"/>
              </a:ext>
            </a:extLst>
          </p:cNvPr>
          <p:cNvSpPr txBox="1"/>
          <p:nvPr/>
        </p:nvSpPr>
        <p:spPr>
          <a:xfrm>
            <a:off x="528320" y="2959015"/>
            <a:ext cx="8158480" cy="738664"/>
          </a:xfrm>
          <a:prstGeom prst="rect">
            <a:avLst/>
          </a:prstGeom>
          <a:noFill/>
        </p:spPr>
        <p:txBody>
          <a:bodyPr wrap="square">
            <a:spAutoFit/>
          </a:bodyPr>
          <a:lstStyle/>
          <a:p>
            <a:pPr marL="285750" indent="-285750" algn="just">
              <a:buFont typeface="Arial" panose="020B0604020202020204" pitchFamily="34" charset="0"/>
              <a:buChar char="•"/>
            </a:pPr>
            <a:r>
              <a:rPr lang="pt-BR" sz="1400" dirty="0">
                <a:effectLst/>
                <a:latin typeface="Arial" panose="020B0604020202020204" pitchFamily="34" charset="0"/>
                <a:ea typeface="Calibri" panose="020F0502020204030204" pitchFamily="34" charset="0"/>
              </a:rPr>
              <a:t>O tamanho do mercado de manutenção preditiva deve crescer de US$ 4,2 bilhões em 2021 para US$ 15,9 bilhões até 2026, a uma taxa de crescimento anual composta (CAGR) de 30,6% </a:t>
            </a:r>
            <a:r>
              <a:rPr lang="pt-BR" dirty="0">
                <a:effectLst/>
                <a:latin typeface="Arial" panose="020B0604020202020204" pitchFamily="34" charset="0"/>
                <a:ea typeface="Calibri" panose="020F0502020204030204" pitchFamily="34" charset="0"/>
              </a:rPr>
              <a:t>durante o período de previsão (</a:t>
            </a:r>
            <a:r>
              <a:rPr lang="pt-BR" dirty="0" err="1">
                <a:effectLst/>
                <a:latin typeface="Arial" panose="020B0604020202020204" pitchFamily="34" charset="0"/>
                <a:ea typeface="Calibri" panose="020F0502020204030204" pitchFamily="34" charset="0"/>
              </a:rPr>
              <a:t>Markets</a:t>
            </a:r>
            <a:r>
              <a:rPr lang="pt-BR" dirty="0">
                <a:effectLst/>
                <a:latin typeface="Arial" panose="020B0604020202020204" pitchFamily="34" charset="0"/>
                <a:ea typeface="Calibri" panose="020F0502020204030204" pitchFamily="34" charset="0"/>
              </a:rPr>
              <a:t> </a:t>
            </a:r>
            <a:r>
              <a:rPr lang="pt-BR" dirty="0" err="1">
                <a:effectLst/>
                <a:latin typeface="Arial" panose="020B0604020202020204" pitchFamily="34" charset="0"/>
                <a:ea typeface="Calibri" panose="020F0502020204030204" pitchFamily="34" charset="0"/>
              </a:rPr>
              <a:t>And</a:t>
            </a:r>
            <a:r>
              <a:rPr lang="pt-BR" dirty="0">
                <a:effectLst/>
                <a:latin typeface="Arial" panose="020B0604020202020204" pitchFamily="34" charset="0"/>
                <a:ea typeface="Calibri" panose="020F0502020204030204" pitchFamily="34" charset="0"/>
              </a:rPr>
              <a:t> </a:t>
            </a:r>
            <a:r>
              <a:rPr lang="pt-BR" dirty="0" err="1">
                <a:effectLst/>
                <a:latin typeface="Arial" panose="020B0604020202020204" pitchFamily="34" charset="0"/>
                <a:ea typeface="Calibri" panose="020F0502020204030204" pitchFamily="34" charset="0"/>
              </a:rPr>
              <a:t>Markets</a:t>
            </a:r>
            <a:r>
              <a:rPr lang="pt-BR" dirty="0">
                <a:effectLst/>
                <a:latin typeface="Arial" panose="020B0604020202020204" pitchFamily="34" charset="0"/>
                <a:ea typeface="Calibri" panose="020F0502020204030204" pitchFamily="34" charset="0"/>
              </a:rPr>
              <a:t>, 2020)</a:t>
            </a:r>
            <a:endParaRPr lang="pt-BR" dirty="0"/>
          </a:p>
        </p:txBody>
      </p:sp>
    </p:spTree>
    <p:extLst>
      <p:ext uri="{BB962C8B-B14F-4D97-AF65-F5344CB8AC3E}">
        <p14:creationId xmlns:p14="http://schemas.microsoft.com/office/powerpoint/2010/main" val="897385334"/>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8817</TotalTime>
  <Words>3447</Words>
  <Application>Microsoft Office PowerPoint</Application>
  <PresentationFormat>Apresentação na tela (16:9)</PresentationFormat>
  <Paragraphs>167</Paragraphs>
  <Slides>31</Slides>
  <Notes>22</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31</vt:i4>
      </vt:variant>
    </vt:vector>
  </HeadingPairs>
  <TitlesOfParts>
    <vt:vector size="42" baseType="lpstr">
      <vt:lpstr>Arial</vt:lpstr>
      <vt:lpstr>Symbol</vt:lpstr>
      <vt:lpstr>Calibri</vt:lpstr>
      <vt:lpstr>Fira Sans Extra Condensed</vt:lpstr>
      <vt:lpstr>charter</vt:lpstr>
      <vt:lpstr>Lato</vt:lpstr>
      <vt:lpstr>Roboto</vt:lpstr>
      <vt:lpstr>Courier New</vt:lpstr>
      <vt:lpstr>Times New Roman</vt:lpstr>
      <vt:lpstr>Fira Sans Extra Condensed SemiBold</vt:lpstr>
      <vt:lpstr>Machine Learning Infographics by Slidesgo</vt:lpstr>
      <vt:lpstr>Machine Learning Aplicado aos processos de Manutenção</vt:lpstr>
      <vt:lpstr>Erick Douglas de Lima</vt:lpstr>
      <vt:lpstr>Machine Learning Aplicado aos processos de Manutenção</vt:lpstr>
      <vt:lpstr>Manutenção industrial: O que é e como funciona? </vt:lpstr>
      <vt:lpstr>Por quê a Manutenção Industrial é importante?</vt:lpstr>
      <vt:lpstr>Estratégias de manutenção</vt:lpstr>
      <vt:lpstr>Principais técnicas de análise para manutenção</vt:lpstr>
      <vt:lpstr>Arquitetura de Sistemas de Manutenção</vt:lpstr>
      <vt:lpstr>Machine learning na manutenção industrial</vt:lpstr>
      <vt:lpstr>O que é aprendizagem de máquina?</vt:lpstr>
      <vt:lpstr>Apresentação do PowerPoint</vt:lpstr>
      <vt:lpstr>Teste de Turing</vt:lpstr>
      <vt:lpstr>Tipos de sistemas de Aprendizagem de Máquina (AM)</vt:lpstr>
      <vt:lpstr>Aprendizado Supervisionado</vt:lpstr>
      <vt:lpstr>Aprendizado não supervisionado</vt:lpstr>
      <vt:lpstr>Aprendizado semi supervisionado</vt:lpstr>
      <vt:lpstr>Aprendizado por reforço</vt:lpstr>
      <vt:lpstr>Processo de treinamento de modelos de AM</vt:lpstr>
      <vt:lpstr>Apresentação do PowerPoint</vt:lpstr>
      <vt:lpstr>Apresentação do PowerPoint</vt:lpstr>
      <vt:lpstr>Classificação</vt:lpstr>
      <vt:lpstr>Regressão</vt:lpstr>
      <vt:lpstr>Sumarização, Agrupamento, Associação</vt:lpstr>
      <vt:lpstr>Tipos de dados</vt:lpstr>
      <vt:lpstr>Conceitos de Python</vt:lpstr>
      <vt:lpstr>Variáveis</vt:lpstr>
      <vt:lpstr>Tipos de variáveis</vt:lpstr>
      <vt:lpstr>Controle de fluxo</vt:lpstr>
      <vt:lpstr>Laços de repetição</vt:lpstr>
      <vt:lpstr>Funções</vt:lpstr>
      <vt:lpstr>Perguntas??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Infographics</dc:title>
  <dc:creator>Erick Lima</dc:creator>
  <cp:lastModifiedBy>Erick Douglas de Lima</cp:lastModifiedBy>
  <cp:revision>17</cp:revision>
  <dcterms:modified xsi:type="dcterms:W3CDTF">2022-06-11T04:09:01Z</dcterms:modified>
</cp:coreProperties>
</file>